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64" r:id="rId1"/>
  </p:sldMasterIdLst>
  <p:sldIdLst>
    <p:sldId id="256" r:id="rId2"/>
    <p:sldId id="268" r:id="rId3"/>
    <p:sldId id="257" r:id="rId4"/>
    <p:sldId id="258" r:id="rId5"/>
    <p:sldId id="259" r:id="rId6"/>
    <p:sldId id="262" r:id="rId7"/>
    <p:sldId id="266" r:id="rId8"/>
    <p:sldId id="269" r:id="rId9"/>
    <p:sldId id="270" r:id="rId10"/>
    <p:sldId id="276" r:id="rId11"/>
    <p:sldId id="277" r:id="rId1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varScale="1">
        <p:scale>
          <a:sx n="50" d="100"/>
          <a:sy n="50" d="100"/>
        </p:scale>
        <p:origin x="-105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2"/>
      </p:bgRef>
    </p:bg>
    <p:spTree>
      <p:nvGrpSpPr>
        <p:cNvPr id="1" name=""/>
        <p:cNvGrpSpPr/>
        <p:nvPr/>
      </p:nvGrpSpPr>
      <p:grpSpPr>
        <a:xfrm>
          <a:off x="0" y="0"/>
          <a:ext cx="0" cy="0"/>
          <a:chOff x="0" y="0"/>
          <a:chExt cx="0" cy="0"/>
        </a:xfrm>
      </p:grpSpPr>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عنوان فرعي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17" name="عنصر نائب للتذييل 16"/>
          <p:cNvSpPr>
            <a:spLocks noGrp="1"/>
          </p:cNvSpPr>
          <p:nvPr>
            <p:ph type="ftr" sz="quarter" idx="11"/>
          </p:nvPr>
        </p:nvSpPr>
        <p:spPr/>
        <p:txBody>
          <a:bodyPr/>
          <a:lstStyle/>
          <a:p>
            <a:endParaRPr lang="ar-SA"/>
          </a:p>
        </p:txBody>
      </p:sp>
      <p:sp>
        <p:nvSpPr>
          <p:cNvPr id="7" name="رابط مستقيم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شكل بيضاوي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شكل بيضاوي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عنصر نائب لرقم الشريحة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B34F065-1154-456A-91E3-76DE8E75E17B}" type="slidenum">
              <a:rPr lang="ar-SA" smtClean="0"/>
              <a:pPr/>
              <a:t>‹#›</a:t>
            </a:fld>
            <a:endParaRPr lang="ar-SA"/>
          </a:p>
        </p:txBody>
      </p:sp>
      <p:sp>
        <p:nvSpPr>
          <p:cNvPr id="8" name="عنوان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bg>
      <p:bgRef idx="1001">
        <a:schemeClr val="bg2"/>
      </p:bgRef>
    </p:bg>
    <p:spTree>
      <p:nvGrpSpPr>
        <p:cNvPr id="1" name=""/>
        <p:cNvGrpSpPr/>
        <p:nvPr/>
      </p:nvGrpSpPr>
      <p:grpSpPr>
        <a:xfrm>
          <a:off x="0" y="0"/>
          <a:ext cx="0" cy="0"/>
          <a:chOff x="0" y="0"/>
          <a:chExt cx="0" cy="0"/>
        </a:xfrm>
      </p:grpSpPr>
      <p:sp>
        <p:nvSpPr>
          <p:cNvPr id="7" name="مستطيل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مستطيل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رابط مستقيم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شكل بيضاوي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شكل بيضاوي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عنصر نائب لرقم الشريحة 5"/>
          <p:cNvSpPr>
            <a:spLocks noGrp="1"/>
          </p:cNvSpPr>
          <p:nvPr>
            <p:ph type="sldNum" sz="quarter" idx="12"/>
          </p:nvPr>
        </p:nvSpPr>
        <p:spPr>
          <a:xfrm>
            <a:off x="6915912" y="3009901"/>
            <a:ext cx="457200" cy="441325"/>
          </a:xfrm>
        </p:spPr>
        <p:txBody>
          <a:bodyPr/>
          <a:lstStyle/>
          <a:p>
            <a:fld id="{0B34F065-1154-456A-91E3-76DE8E75E17B}" type="slidenum">
              <a:rPr lang="ar-SA" smtClean="0"/>
              <a:pPr/>
              <a:t>‹#›</a:t>
            </a:fld>
            <a:endParaRPr lang="ar-SA"/>
          </a:p>
        </p:txBody>
      </p:sp>
      <p:sp>
        <p:nvSpPr>
          <p:cNvPr id="3" name="عنصر نائب للعنوان العمودي 2"/>
          <p:cNvSpPr>
            <a:spLocks noGrp="1"/>
          </p:cNvSpPr>
          <p:nvPr>
            <p:ph type="body" orient="vert" idx="1"/>
          </p:nvPr>
        </p:nvSpPr>
        <p:spPr>
          <a:xfrm>
            <a:off x="304800" y="304800"/>
            <a:ext cx="6553200" cy="5821366"/>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2" name="عنوان عمودي 1"/>
          <p:cNvSpPr>
            <a:spLocks noGrp="1"/>
          </p:cNvSpPr>
          <p:nvPr>
            <p:ph type="title" orient="vert"/>
          </p:nvPr>
        </p:nvSpPr>
        <p:spPr>
          <a:xfrm>
            <a:off x="7391400" y="304801"/>
            <a:ext cx="1447800" cy="5851525"/>
          </a:xfrm>
        </p:spPr>
        <p:txBody>
          <a:bodyPr vert="eaVert"/>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solidFill>
                  <a:schemeClr val="accent3">
                    <a:shade val="75000"/>
                  </a:schemeClr>
                </a:solidFill>
              </a:defRPr>
            </a:lvl1pPr>
          </a:lstStyle>
          <a:p>
            <a:r>
              <a:rPr kumimoji="0" lang="ar-SA" smtClean="0"/>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a:xfrm>
            <a:off x="4361688" y="1026372"/>
            <a:ext cx="457200" cy="441325"/>
          </a:xfrm>
        </p:spPr>
        <p:txBody>
          <a:bodyPr/>
          <a:lstStyle/>
          <a:p>
            <a:fld id="{0B34F065-1154-456A-91E3-76DE8E75E17B}" type="slidenum">
              <a:rPr lang="ar-SA" smtClean="0"/>
              <a:pPr/>
              <a:t>‹#›</a:t>
            </a:fld>
            <a:endParaRPr lang="ar-SA"/>
          </a:p>
        </p:txBody>
      </p:sp>
      <p:sp>
        <p:nvSpPr>
          <p:cNvPr id="8" name="عنصر نائب للمحتوى 7"/>
          <p:cNvSpPr>
            <a:spLocks noGrp="1"/>
          </p:cNvSpPr>
          <p:nvPr>
            <p:ph sz="quarter" idx="1"/>
          </p:nvPr>
        </p:nvSpPr>
        <p:spPr>
          <a:xfrm>
            <a:off x="301752" y="1527048"/>
            <a:ext cx="8503920"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1"/>
      </p:bgRef>
    </p:bg>
    <p:spTree>
      <p:nvGrpSpPr>
        <p:cNvPr id="1" name=""/>
        <p:cNvGrpSpPr/>
        <p:nvPr/>
      </p:nvGrpSpPr>
      <p:grpSpPr>
        <a:xfrm>
          <a:off x="0" y="0"/>
          <a:ext cx="0" cy="0"/>
          <a:chOff x="0" y="0"/>
          <a:chExt cx="0" cy="0"/>
        </a:xfrm>
      </p:grpSpPr>
      <p:sp>
        <p:nvSpPr>
          <p:cNvPr id="17" name="مستطيل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عنصر نائب للنص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13" name="مستطيل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مستطيل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عنصر نائب للتذييل 4"/>
          <p:cNvSpPr>
            <a:spLocks noGrp="1"/>
          </p:cNvSpPr>
          <p:nvPr>
            <p:ph type="ftr" sz="quarter" idx="11"/>
          </p:nvPr>
        </p:nvSpPr>
        <p:spPr/>
        <p:txBody>
          <a:bodyPr/>
          <a:lstStyle/>
          <a:p>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8" name="رابط مستقيم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شكل بيضاوي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شكل بيضاوي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عنصر نائب لرقم الشريحة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B34F065-1154-456A-91E3-76DE8E75E17B}" type="slidenum">
              <a:rPr lang="ar-SA" smtClean="0"/>
              <a:pPr/>
              <a:t>‹#›</a:t>
            </a:fld>
            <a:endParaRPr lang="ar-SA"/>
          </a:p>
        </p:txBody>
      </p:sp>
      <p:sp>
        <p:nvSpPr>
          <p:cNvPr id="2" name="عنوان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301752" y="228600"/>
            <a:ext cx="8534400" cy="758952"/>
          </a:xfrm>
        </p:spPr>
        <p:txBody>
          <a:bodyPr/>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a:xfrm>
            <a:off x="5791200" y="6409944"/>
            <a:ext cx="3044952" cy="365760"/>
          </a:xfrm>
        </p:spPr>
        <p:txBody>
          <a:bodyPr/>
          <a:lstStyle/>
          <a:p>
            <a:fld id="{1B8ABB09-4A1D-463E-8065-109CC2B7EFAA}" type="datetimeFigureOut">
              <a:rPr lang="ar-SA" smtClean="0"/>
              <a:pPr/>
              <a:t>01/10/1441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
        <p:nvSpPr>
          <p:cNvPr id="8" name="رابط مستقيم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عنصر نائب للمحتوى 9"/>
          <p:cNvSpPr>
            <a:spLocks noGrp="1"/>
          </p:cNvSpPr>
          <p:nvPr>
            <p:ph sz="half" idx="1"/>
          </p:nvPr>
        </p:nvSpPr>
        <p:spPr>
          <a:xfrm>
            <a:off x="301752" y="1371600"/>
            <a:ext cx="4038600" cy="4681728"/>
          </a:xfrm>
        </p:spPr>
        <p:txBody>
          <a:bodyPr/>
          <a:lstStyle>
            <a:lvl1pPr>
              <a:defRPr sz="2500"/>
            </a:lvl1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2" name="عنصر نائب للمحتوى 11"/>
          <p:cNvSpPr>
            <a:spLocks noGrp="1"/>
          </p:cNvSpPr>
          <p:nvPr>
            <p:ph sz="half" idx="2"/>
          </p:nvPr>
        </p:nvSpPr>
        <p:spPr>
          <a:xfrm>
            <a:off x="4800600" y="1371600"/>
            <a:ext cx="4038600" cy="4681728"/>
          </a:xfrm>
        </p:spPr>
        <p:txBody>
          <a:bodyPr/>
          <a:lstStyle>
            <a:lvl1pPr>
              <a:defRPr sz="2500"/>
            </a:lvl1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1">
        <a:schemeClr val="bg2"/>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مستطيل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مستطيل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مستطيل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مستطيل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مستطيل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عنصر نائب للنص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8" name="عنصر نائب للتذييل 7"/>
          <p:cNvSpPr>
            <a:spLocks noGrp="1"/>
          </p:cNvSpPr>
          <p:nvPr>
            <p:ph type="ftr" sz="quarter" idx="11"/>
          </p:nvPr>
        </p:nvSpPr>
        <p:spPr>
          <a:xfrm>
            <a:off x="304800" y="6409944"/>
            <a:ext cx="3581400" cy="365760"/>
          </a:xfrm>
        </p:spPr>
        <p:txBody>
          <a:bodyPr/>
          <a:lstStyle/>
          <a:p>
            <a:endParaRPr lang="ar-SA"/>
          </a:p>
        </p:txBody>
      </p:sp>
      <p:sp>
        <p:nvSpPr>
          <p:cNvPr id="15" name="رابط مستقيم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عنصر نائب للمحتوى 23"/>
          <p:cNvSpPr>
            <a:spLocks noGrp="1"/>
          </p:cNvSpPr>
          <p:nvPr>
            <p:ph sz="quarter" idx="2"/>
          </p:nvPr>
        </p:nvSpPr>
        <p:spPr>
          <a:xfrm>
            <a:off x="301752" y="2471383"/>
            <a:ext cx="4041648" cy="3818404"/>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6" name="عنصر نائب للمحتوى 25"/>
          <p:cNvSpPr>
            <a:spLocks noGrp="1"/>
          </p:cNvSpPr>
          <p:nvPr>
            <p:ph sz="quarter" idx="4"/>
          </p:nvPr>
        </p:nvSpPr>
        <p:spPr>
          <a:xfrm>
            <a:off x="4800600" y="2471383"/>
            <a:ext cx="4038600" cy="3822192"/>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شكل بيضاوي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شكل بيضاوي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عنصر نائب لرقم الشريحة 8"/>
          <p:cNvSpPr>
            <a:spLocks noGrp="1"/>
          </p:cNvSpPr>
          <p:nvPr>
            <p:ph type="sldNum" sz="quarter" idx="12"/>
          </p:nvPr>
        </p:nvSpPr>
        <p:spPr>
          <a:xfrm>
            <a:off x="4343400" y="1042416"/>
            <a:ext cx="457200" cy="441325"/>
          </a:xfrm>
        </p:spPr>
        <p:txBody>
          <a:bodyPr/>
          <a:lstStyle>
            <a:lvl1pPr algn="ctr">
              <a:defRPr/>
            </a:lvl1pPr>
          </a:lstStyle>
          <a:p>
            <a:fld id="{0B34F065-1154-456A-91E3-76DE8E75E17B}" type="slidenum">
              <a:rPr lang="ar-SA" smtClean="0"/>
              <a:pPr/>
              <a:t>‹#›</a:t>
            </a:fld>
            <a:endParaRPr lang="ar-SA"/>
          </a:p>
        </p:txBody>
      </p:sp>
      <p:sp>
        <p:nvSpPr>
          <p:cNvPr id="23" name="عنوان 22"/>
          <p:cNvSpPr>
            <a:spLocks noGrp="1"/>
          </p:cNvSpPr>
          <p:nvPr>
            <p:ph type="title"/>
          </p:nvPr>
        </p:nvSpPr>
        <p:spPr/>
        <p:txBody>
          <a:bodyPr rtlCol="0" anchor="b" anchorCtr="0"/>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a:xfrm>
            <a:off x="4343400" y="1036020"/>
            <a:ext cx="457200" cy="441325"/>
          </a:xfrm>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7" name="مستطيل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مستطيل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مستطيل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عنصر نائب للتاريخ 1"/>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9" name="مستطيل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مستطيل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مستطيل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عنوان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8" name="مستطيل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رابط مستقيم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عنصر نائب للمحتوى 19"/>
          <p:cNvSpPr>
            <a:spLocks noGrp="1"/>
          </p:cNvSpPr>
          <p:nvPr>
            <p:ph sz="quarter" idx="1"/>
          </p:nvPr>
        </p:nvSpPr>
        <p:spPr>
          <a:xfrm>
            <a:off x="3124200" y="685800"/>
            <a:ext cx="5638800" cy="54102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0" name="شكل بيضاوي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شكل بيضاوي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عنصر نائب لرقم الشريحة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B34F065-1154-456A-91E3-76DE8E75E17B}" type="slidenum">
              <a:rPr lang="ar-SA" smtClean="0"/>
              <a:pPr/>
              <a:t>‹#›</a:t>
            </a:fld>
            <a:endParaRPr lang="ar-SA"/>
          </a:p>
        </p:txBody>
      </p:sp>
      <p:sp>
        <p:nvSpPr>
          <p:cNvPr id="21" name="مستطيل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01/10/1441</a:t>
            </a:fld>
            <a:endParaRPr lang="ar-SA"/>
          </a:p>
        </p:txBody>
      </p:sp>
      <p:sp>
        <p:nvSpPr>
          <p:cNvPr id="6" name="عنصر نائب للتذييل 5"/>
          <p:cNvSpPr>
            <a:spLocks noGrp="1"/>
          </p:cNvSpPr>
          <p:nvPr>
            <p:ph type="ftr" sz="quarter" idx="11"/>
          </p:nvPr>
        </p:nvSpPr>
        <p:spPr>
          <a:xfrm>
            <a:off x="301752" y="6410848"/>
            <a:ext cx="3383280" cy="365760"/>
          </a:xfrm>
        </p:spPr>
        <p:txBody>
          <a:bodyPr/>
          <a:lstStyle/>
          <a:p>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1" name="رابط مستقيم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مستطيل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مستطيل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مستطيل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شكل بيضاوي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شكل بيضاوي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عنصر نائب لرقم الشريحة 6"/>
          <p:cNvSpPr>
            <a:spLocks noGrp="1"/>
          </p:cNvSpPr>
          <p:nvPr>
            <p:ph type="sldNum" sz="quarter" idx="12"/>
          </p:nvPr>
        </p:nvSpPr>
        <p:spPr>
          <a:xfrm>
            <a:off x="1371600" y="312738"/>
            <a:ext cx="457200" cy="441325"/>
          </a:xfrm>
        </p:spPr>
        <p:txBody>
          <a:bodyPr/>
          <a:lstStyle/>
          <a:p>
            <a:fld id="{0B34F065-1154-456A-91E3-76DE8E75E17B}" type="slidenum">
              <a:rPr lang="ar-SA" smtClean="0"/>
              <a:pPr/>
              <a:t>‹#›</a:t>
            </a:fld>
            <a:endParaRPr lang="ar-SA"/>
          </a:p>
        </p:txBody>
      </p:sp>
      <p:sp>
        <p:nvSpPr>
          <p:cNvPr id="2" name="عنوان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3000375" y="609600"/>
            <a:ext cx="5867400" cy="4267200"/>
          </a:xfrm>
        </p:spPr>
        <p:txBody>
          <a:bodyPr/>
          <a:lstStyle>
            <a:lvl1pPr marL="0" indent="0">
              <a:buNone/>
              <a:defRPr sz="3200"/>
            </a:lvl1pPr>
          </a:lstStyle>
          <a:p>
            <a:r>
              <a:rPr kumimoji="0" lang="ar-SA" smtClean="0"/>
              <a:t>انقر فوق الرمز لإضافة صورة</a:t>
            </a:r>
            <a:endParaRPr kumimoji="0" lang="en-US" dirty="0"/>
          </a:p>
        </p:txBody>
      </p:sp>
      <p:sp>
        <p:nvSpPr>
          <p:cNvPr id="4" name="عنصر نائب للنص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22" name="مستطيل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عنصر نائب للتاريخ 4"/>
          <p:cNvSpPr>
            <a:spLocks noGrp="1"/>
          </p:cNvSpPr>
          <p:nvPr>
            <p:ph type="dt" sz="half" idx="10"/>
          </p:nvPr>
        </p:nvSpPr>
        <p:spPr>
          <a:xfrm>
            <a:off x="5788152" y="6404984"/>
            <a:ext cx="3044952" cy="365760"/>
          </a:xfrm>
        </p:spPr>
        <p:txBody>
          <a:bodyPr/>
          <a:lstStyle/>
          <a:p>
            <a:fld id="{1B8ABB09-4A1D-463E-8065-109CC2B7EFAA}" type="datetimeFigureOut">
              <a:rPr lang="ar-SA" smtClean="0"/>
              <a:pPr/>
              <a:t>01/10/1441</a:t>
            </a:fld>
            <a:endParaRPr lang="ar-SA"/>
          </a:p>
        </p:txBody>
      </p:sp>
      <p:sp>
        <p:nvSpPr>
          <p:cNvPr id="6" name="عنصر نائب للتذييل 5"/>
          <p:cNvSpPr>
            <a:spLocks noGrp="1"/>
          </p:cNvSpPr>
          <p:nvPr>
            <p:ph type="ftr" sz="quarter" idx="11"/>
          </p:nvPr>
        </p:nvSpPr>
        <p:spPr>
          <a:xfrm>
            <a:off x="301752" y="6410848"/>
            <a:ext cx="3584448" cy="365760"/>
          </a:xfrm>
        </p:spPr>
        <p:txBody>
          <a:bodyPr/>
          <a:lstStyle/>
          <a:p>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مستطيل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عنصر نائب للتاريخ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B8ABB09-4A1D-463E-8065-109CC2B7EFAA}" type="datetimeFigureOut">
              <a:rPr lang="ar-SA" smtClean="0"/>
              <a:pPr/>
              <a:t>01/10/1441</a:t>
            </a:fld>
            <a:endParaRPr lang="ar-SA"/>
          </a:p>
        </p:txBody>
      </p:sp>
      <p:sp>
        <p:nvSpPr>
          <p:cNvPr id="3" name="عنصر نائب للتذييل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ar-SA"/>
          </a:p>
        </p:txBody>
      </p:sp>
      <p:sp>
        <p:nvSpPr>
          <p:cNvPr id="8" name="مستطيل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رابط مستقيم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شكل بيضاوي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شكل بيضاوي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عنصر نائب لرقم الشريحة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B34F065-1154-456A-91E3-76DE8E75E17B}" type="slidenum">
              <a:rPr lang="ar-SA" smtClean="0"/>
              <a:pPr/>
              <a:t>‹#›</a:t>
            </a:fld>
            <a:endParaRPr lang="ar-SA"/>
          </a:p>
        </p:txBody>
      </p:sp>
      <p:sp>
        <p:nvSpPr>
          <p:cNvPr id="22" name="عنصر نائب للعنوان 21"/>
          <p:cNvSpPr>
            <a:spLocks noGrp="1"/>
          </p:cNvSpPr>
          <p:nvPr>
            <p:ph type="title"/>
          </p:nvPr>
        </p:nvSpPr>
        <p:spPr>
          <a:xfrm>
            <a:off x="301752" y="228600"/>
            <a:ext cx="8534400" cy="758952"/>
          </a:xfrm>
          <a:prstGeom prst="rect">
            <a:avLst/>
          </a:prstGeom>
        </p:spPr>
        <p:txBody>
          <a:bodyPr vert="horz" anchor="b">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2.wav"/><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8.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audio" Target="../media/audio3.wav"/><Relationship Id="rId6" Type="http://schemas.openxmlformats.org/officeDocument/2006/relationships/audio" Target="../media/audio8.wav"/><Relationship Id="rId11" Type="http://schemas.openxmlformats.org/officeDocument/2006/relationships/image" Target="../media/image6.png"/><Relationship Id="rId5" Type="http://schemas.openxmlformats.org/officeDocument/2006/relationships/audio" Target="../media/audio7.wav"/><Relationship Id="rId1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audio" Target="../media/audio6.wav"/><Relationship Id="rId9" Type="http://schemas.openxmlformats.org/officeDocument/2006/relationships/slideLayout" Target="../slideLayouts/slideLayout5.xml"/><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3.wav"/><Relationship Id="rId7" Type="http://schemas.openxmlformats.org/officeDocument/2006/relationships/slideLayout" Target="../slideLayouts/slideLayout8.xml"/><Relationship Id="rId2" Type="http://schemas.openxmlformats.org/officeDocument/2006/relationships/audio" Target="../media/audio12.wav"/><Relationship Id="rId1" Type="http://schemas.openxmlformats.org/officeDocument/2006/relationships/audio" Target="../media/audio11.wav"/><Relationship Id="rId6" Type="http://schemas.openxmlformats.org/officeDocument/2006/relationships/audio" Target="../media/audio16.wav"/><Relationship Id="rId5" Type="http://schemas.openxmlformats.org/officeDocument/2006/relationships/audio" Target="../media/audio15.wav"/><Relationship Id="rId10" Type="http://schemas.openxmlformats.org/officeDocument/2006/relationships/image" Target="../media/image4.png"/><Relationship Id="rId4" Type="http://schemas.openxmlformats.org/officeDocument/2006/relationships/audio" Target="../media/audio14.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4.png"/><Relationship Id="rId2" Type="http://schemas.openxmlformats.org/officeDocument/2006/relationships/audio" Target="../media/audio18.wav"/><Relationship Id="rId1" Type="http://schemas.openxmlformats.org/officeDocument/2006/relationships/audio" Target="../media/audio17.wav"/><Relationship Id="rId6" Type="http://schemas.openxmlformats.org/officeDocument/2006/relationships/audio" Target="../media/audio22.wav"/><Relationship Id="rId11" Type="http://schemas.openxmlformats.org/officeDocument/2006/relationships/image" Target="../media/image8.png"/><Relationship Id="rId5" Type="http://schemas.openxmlformats.org/officeDocument/2006/relationships/audio" Target="../media/audio21.wav"/><Relationship Id="rId10" Type="http://schemas.openxmlformats.org/officeDocument/2006/relationships/slideLayout" Target="../slideLayouts/slideLayout8.xml"/><Relationship Id="rId4" Type="http://schemas.openxmlformats.org/officeDocument/2006/relationships/audio" Target="../media/audio20.wav"/><Relationship Id="rId9" Type="http://schemas.openxmlformats.org/officeDocument/2006/relationships/audio" Target="../media/audio25.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8.wav"/><Relationship Id="rId7" Type="http://schemas.openxmlformats.org/officeDocument/2006/relationships/image" Target="../media/image8.png"/><Relationship Id="rId2" Type="http://schemas.openxmlformats.org/officeDocument/2006/relationships/audio" Target="../media/audio27.wav"/><Relationship Id="rId1" Type="http://schemas.openxmlformats.org/officeDocument/2006/relationships/audio" Target="../media/audio26.wav"/><Relationship Id="rId6" Type="http://schemas.openxmlformats.org/officeDocument/2006/relationships/slideLayout" Target="../slideLayouts/slideLayout8.xml"/><Relationship Id="rId5" Type="http://schemas.openxmlformats.org/officeDocument/2006/relationships/audio" Target="../media/audio30.wav"/><Relationship Id="rId10" Type="http://schemas.openxmlformats.org/officeDocument/2006/relationships/image" Target="../media/image4.png"/><Relationship Id="rId4" Type="http://schemas.openxmlformats.org/officeDocument/2006/relationships/audio" Target="../media/audio29.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33.wav"/><Relationship Id="rId7" Type="http://schemas.openxmlformats.org/officeDocument/2006/relationships/image" Target="../media/image8.png"/><Relationship Id="rId2" Type="http://schemas.openxmlformats.org/officeDocument/2006/relationships/audio" Target="../media/audio32.wav"/><Relationship Id="rId1" Type="http://schemas.openxmlformats.org/officeDocument/2006/relationships/audio" Target="../media/audio31.wav"/><Relationship Id="rId6" Type="http://schemas.openxmlformats.org/officeDocument/2006/relationships/slideLayout" Target="../slideLayouts/slideLayout2.xml"/><Relationship Id="rId5" Type="http://schemas.openxmlformats.org/officeDocument/2006/relationships/audio" Target="../media/audio35.wav"/><Relationship Id="rId4" Type="http://schemas.openxmlformats.org/officeDocument/2006/relationships/audio" Target="../media/audio34.wav"/></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نص 6"/>
          <p:cNvSpPr>
            <a:spLocks noGrp="1"/>
          </p:cNvSpPr>
          <p:nvPr>
            <p:ph type="body" idx="1"/>
          </p:nvPr>
        </p:nvSpPr>
        <p:spPr/>
        <p:txBody>
          <a:bodyPr/>
          <a:lstStyle/>
          <a:p>
            <a:r>
              <a:rPr lang="ar-IQ" dirty="0" smtClean="0"/>
              <a:t>البعد الاجتماعي</a:t>
            </a:r>
            <a:endParaRPr lang="ar-IQ" dirty="0"/>
          </a:p>
        </p:txBody>
      </p:sp>
      <p:sp>
        <p:nvSpPr>
          <p:cNvPr id="10" name="عنصر نائب للنص 9"/>
          <p:cNvSpPr>
            <a:spLocks noGrp="1"/>
          </p:cNvSpPr>
          <p:nvPr>
            <p:ph type="body" sz="half" idx="3"/>
          </p:nvPr>
        </p:nvSpPr>
        <p:spPr/>
        <p:txBody>
          <a:bodyPr/>
          <a:lstStyle/>
          <a:p>
            <a:r>
              <a:rPr lang="ar-IQ" dirty="0" smtClean="0"/>
              <a:t>البعد الثقافي</a:t>
            </a:r>
            <a:endParaRPr lang="ar-IQ" dirty="0"/>
          </a:p>
        </p:txBody>
      </p:sp>
      <p:sp>
        <p:nvSpPr>
          <p:cNvPr id="8" name="عنصر نائب للمحتوى 7"/>
          <p:cNvSpPr>
            <a:spLocks noGrp="1"/>
          </p:cNvSpPr>
          <p:nvPr>
            <p:ph sz="quarter" idx="2"/>
          </p:nvPr>
        </p:nvSpPr>
        <p:spPr/>
        <p:txBody>
          <a:bodyPr/>
          <a:lstStyle/>
          <a:p>
            <a:endParaRPr lang="ar-IQ" dirty="0"/>
          </a:p>
        </p:txBody>
      </p:sp>
      <p:sp>
        <p:nvSpPr>
          <p:cNvPr id="12" name="عنصر نائب للمحتوى 11"/>
          <p:cNvSpPr>
            <a:spLocks noGrp="1"/>
          </p:cNvSpPr>
          <p:nvPr>
            <p:ph sz="quarter" idx="4"/>
          </p:nvPr>
        </p:nvSpPr>
        <p:spPr/>
        <p:txBody>
          <a:bodyPr>
            <a:normAutofit/>
          </a:bodyPr>
          <a:lstStyle/>
          <a:p>
            <a:r>
              <a:rPr lang="ar-IQ" dirty="0" smtClean="0"/>
              <a:t>يتضمن :</a:t>
            </a:r>
          </a:p>
          <a:p>
            <a:r>
              <a:rPr lang="ar-IQ" dirty="0" smtClean="0"/>
              <a:t>ما هو عام وشائع في الثقافة الذي يطلق عليه أحيانا لفظ (عموميات الثقافة ).</a:t>
            </a:r>
          </a:p>
          <a:p>
            <a:r>
              <a:rPr lang="ar-IQ" dirty="0" err="1" smtClean="0"/>
              <a:t>ماهو</a:t>
            </a:r>
            <a:r>
              <a:rPr lang="ar-IQ" dirty="0" smtClean="0"/>
              <a:t> شائع وخاص بمستويات ونوعيات وشرائح هذه الثقافة الذي يطلق عليه لفظ ( الثقافات الفرعية )</a:t>
            </a:r>
          </a:p>
          <a:p>
            <a:endParaRPr lang="ar-IQ" dirty="0" smtClean="0"/>
          </a:p>
          <a:p>
            <a:pPr>
              <a:buNone/>
            </a:pPr>
            <a:endParaRPr lang="ar-IQ" dirty="0"/>
          </a:p>
        </p:txBody>
      </p:sp>
      <p:sp>
        <p:nvSpPr>
          <p:cNvPr id="6" name="عنوان 5"/>
          <p:cNvSpPr>
            <a:spLocks noGrp="1"/>
          </p:cNvSpPr>
          <p:nvPr>
            <p:ph type="title"/>
          </p:nvPr>
        </p:nvSpPr>
        <p:spPr/>
        <p:txBody>
          <a:bodyPr/>
          <a:lstStyle/>
          <a:p>
            <a:r>
              <a:rPr lang="ar-IQ" dirty="0" smtClean="0"/>
              <a:t>البعد </a:t>
            </a:r>
            <a:r>
              <a:rPr lang="ar-IQ" dirty="0" err="1" smtClean="0"/>
              <a:t>الأجتماعي</a:t>
            </a:r>
            <a:endParaRPr lang="ar-IQ" dirty="0"/>
          </a:p>
        </p:txBody>
      </p:sp>
      <p:pic>
        <p:nvPicPr>
          <p:cNvPr id="11" name="صوت مسجّل">
            <a:hlinkClick r:id="" action="ppaction://media"/>
          </p:cNvPr>
          <p:cNvPicPr>
            <a:picLocks noRot="1" noChangeAspect="1"/>
          </p:cNvPicPr>
          <p:nvPr>
            <a:wavAudioFile r:embed="rId1" name="صوت مسجّل"/>
          </p:nvPr>
        </p:nvPicPr>
        <p:blipFill>
          <a:blip r:embed="rId4"/>
          <a:stretch>
            <a:fillRect/>
          </a:stretch>
        </p:blipFill>
        <p:spPr>
          <a:xfrm>
            <a:off x="4419600" y="3276600"/>
            <a:ext cx="304800" cy="304800"/>
          </a:xfrm>
          <a:prstGeom prst="rect">
            <a:avLst/>
          </a:prstGeom>
        </p:spPr>
      </p:pic>
      <p:pic>
        <p:nvPicPr>
          <p:cNvPr id="9" name="صوت مسجّل">
            <a:hlinkClick r:id="" action="ppaction://media"/>
          </p:cNvPr>
          <p:cNvPicPr>
            <a:picLocks noRot="1" noChangeAspect="1"/>
          </p:cNvPicPr>
          <p:nvPr>
            <a:wavAudioFile r:embed="rId2" name="صوت مسجّل"/>
          </p:nvPr>
        </p:nvPicPr>
        <p:blipFill>
          <a:blip r:embed="rId5"/>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1108684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35"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642" fill="hold"/>
                                        <p:tgtEl>
                                          <p:spTgt spid="9"/>
                                        </p:tgtEl>
                                      </p:cBhvr>
                                    </p:cmd>
                                  </p:childTnLst>
                                </p:cTn>
                              </p:par>
                            </p:childTnLst>
                          </p:cTn>
                        </p:par>
                      </p:childTnLst>
                    </p:cTn>
                  </p:par>
                </p:childTnLst>
              </p:cTn>
              <p:nextCondLst>
                <p:cond evt="onClick" delay="0">
                  <p:tgtEl>
                    <p:spTgt spid="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lstStyle/>
          <a:p>
            <a:r>
              <a:rPr lang="ar-IQ" dirty="0" smtClean="0"/>
              <a:t>مع الوقت يصبح الطفل مؤهلا لدخول المدرسة ويكون مستعدا </a:t>
            </a:r>
            <a:r>
              <a:rPr lang="ar-IQ" dirty="0" err="1" smtClean="0"/>
              <a:t>لأمتصاص</a:t>
            </a:r>
            <a:r>
              <a:rPr lang="ar-IQ" dirty="0" smtClean="0"/>
              <a:t> مفاهيم وقيم وسلوك الكبار من حوله في محيط عالمه من المدرسين ويمارس معهم ما اعتاد أن يمتصه من الأبوين . وبهذا يسهم المجتمع حينذاك في تطبيعه اجتماعيا .</a:t>
            </a:r>
          </a:p>
          <a:p>
            <a:r>
              <a:rPr lang="ar-IQ" dirty="0" smtClean="0"/>
              <a:t>يأتي المجتمع بمؤسساته لزرع دوافع </a:t>
            </a:r>
            <a:r>
              <a:rPr lang="ar-IQ" dirty="0" err="1" smtClean="0"/>
              <a:t>الفردوأهتماماته</a:t>
            </a:r>
            <a:r>
              <a:rPr lang="ar-IQ" dirty="0" smtClean="0"/>
              <a:t> واتجاهاته وقيمه وفق ما تتوقعه منه </a:t>
            </a:r>
            <a:r>
              <a:rPr lang="ar-IQ" dirty="0" err="1" smtClean="0"/>
              <a:t>البيئه</a:t>
            </a:r>
            <a:r>
              <a:rPr lang="ar-IQ" dirty="0" smtClean="0"/>
              <a:t> التي ينخرط فيها .</a:t>
            </a:r>
            <a:endParaRPr lang="ar-SA" dirty="0"/>
          </a:p>
        </p:txBody>
      </p:sp>
      <p:pic>
        <p:nvPicPr>
          <p:cNvPr id="4"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744251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6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dirty="0" smtClean="0"/>
              <a:t>الواجب المنزلي </a:t>
            </a:r>
            <a:endParaRPr lang="ar-SA" dirty="0"/>
          </a:p>
        </p:txBody>
      </p:sp>
      <p:sp>
        <p:nvSpPr>
          <p:cNvPr id="3" name="عنصر نائب للمحتوى 2"/>
          <p:cNvSpPr>
            <a:spLocks noGrp="1"/>
          </p:cNvSpPr>
          <p:nvPr>
            <p:ph sz="quarter" idx="1"/>
          </p:nvPr>
        </p:nvSpPr>
        <p:spPr/>
        <p:txBody>
          <a:bodyPr/>
          <a:lstStyle/>
          <a:p>
            <a:pPr>
              <a:buNone/>
            </a:pPr>
            <a:r>
              <a:rPr lang="ar-IQ" dirty="0" smtClean="0"/>
              <a:t>س/ لخص في ست نقاط نظرية روبرت </a:t>
            </a:r>
            <a:r>
              <a:rPr lang="ar-IQ" dirty="0" err="1" smtClean="0"/>
              <a:t>سيرز</a:t>
            </a:r>
            <a:r>
              <a:rPr lang="ar-IQ" dirty="0" smtClean="0"/>
              <a:t>.</a:t>
            </a:r>
          </a:p>
        </p:txBody>
      </p:sp>
    </p:spTree>
    <p:extLst>
      <p:ext uri="{BB962C8B-B14F-4D97-AF65-F5344CB8AC3E}">
        <p14:creationId xmlns="" xmlns:p14="http://schemas.microsoft.com/office/powerpoint/2010/main" val="345850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صر نائب للنص 7"/>
          <p:cNvSpPr>
            <a:spLocks noGrp="1"/>
          </p:cNvSpPr>
          <p:nvPr>
            <p:ph type="body" idx="1"/>
          </p:nvPr>
        </p:nvSpPr>
        <p:spPr/>
        <p:txBody>
          <a:bodyPr/>
          <a:lstStyle/>
          <a:p>
            <a:r>
              <a:rPr lang="ar-IQ" sz="2800" dirty="0" smtClean="0"/>
              <a:t>البعد الاجتماعي</a:t>
            </a:r>
          </a:p>
          <a:p>
            <a:endParaRPr lang="ar-IQ" dirty="0"/>
          </a:p>
        </p:txBody>
      </p:sp>
      <p:sp>
        <p:nvSpPr>
          <p:cNvPr id="19" name="عنصر نائب للنص 18"/>
          <p:cNvSpPr>
            <a:spLocks noGrp="1"/>
          </p:cNvSpPr>
          <p:nvPr>
            <p:ph type="body" sz="half" idx="3"/>
          </p:nvPr>
        </p:nvSpPr>
        <p:spPr/>
        <p:txBody>
          <a:bodyPr/>
          <a:lstStyle/>
          <a:p>
            <a:r>
              <a:rPr lang="ar-IQ" sz="2800" dirty="0" smtClean="0"/>
              <a:t>البعد الثقافي</a:t>
            </a:r>
            <a:endParaRPr lang="ar-IQ" sz="2800" dirty="0"/>
          </a:p>
        </p:txBody>
      </p:sp>
      <p:sp>
        <p:nvSpPr>
          <p:cNvPr id="18" name="عنصر نائب للمحتوى 17"/>
          <p:cNvSpPr>
            <a:spLocks noGrp="1"/>
          </p:cNvSpPr>
          <p:nvPr>
            <p:ph sz="quarter" idx="2"/>
          </p:nvPr>
        </p:nvSpPr>
        <p:spPr/>
        <p:txBody>
          <a:bodyPr/>
          <a:lstStyle/>
          <a:p>
            <a:r>
              <a:rPr lang="ar-IQ" dirty="0" smtClean="0"/>
              <a:t>يركز على </a:t>
            </a:r>
            <a:r>
              <a:rPr lang="ar-IQ" dirty="0" err="1" smtClean="0"/>
              <a:t>مايمكن</a:t>
            </a:r>
            <a:r>
              <a:rPr lang="ar-IQ" dirty="0" smtClean="0"/>
              <a:t> تسميته :</a:t>
            </a:r>
          </a:p>
          <a:p>
            <a:r>
              <a:rPr lang="ar-IQ" sz="4000" dirty="0" smtClean="0">
                <a:solidFill>
                  <a:srgbClr val="FF0000"/>
                </a:solidFill>
              </a:rPr>
              <a:t>(    بالتفرد الثقافي  )</a:t>
            </a:r>
            <a:endParaRPr lang="ar-IQ" sz="4000" dirty="0">
              <a:solidFill>
                <a:srgbClr val="FF0000"/>
              </a:solidFill>
            </a:endParaRPr>
          </a:p>
        </p:txBody>
      </p:sp>
      <p:sp>
        <p:nvSpPr>
          <p:cNvPr id="20" name="عنصر نائب للمحتوى 19"/>
          <p:cNvSpPr>
            <a:spLocks noGrp="1"/>
          </p:cNvSpPr>
          <p:nvPr>
            <p:ph sz="quarter" idx="4"/>
          </p:nvPr>
        </p:nvSpPr>
        <p:spPr/>
        <p:txBody>
          <a:bodyPr/>
          <a:lstStyle/>
          <a:p>
            <a:r>
              <a:rPr lang="ar-IQ" dirty="0" smtClean="0"/>
              <a:t>ما تطرحه هذه الثقافات الفرعية من خصوصيات وفق الطبقات </a:t>
            </a:r>
            <a:r>
              <a:rPr lang="ar-IQ" dirty="0" err="1" smtClean="0"/>
              <a:t>الأجتماعية</a:t>
            </a:r>
            <a:r>
              <a:rPr lang="ar-IQ" dirty="0" smtClean="0"/>
              <a:t> في بعض المجتمعات ووفق الشرائح المتباينة في مجتمعات </a:t>
            </a:r>
            <a:r>
              <a:rPr lang="ar-IQ" dirty="0" err="1" smtClean="0"/>
              <a:t>اخرى</a:t>
            </a:r>
            <a:r>
              <a:rPr lang="ar-IQ" dirty="0" smtClean="0"/>
              <a:t> مثل : مستوى التعليم  ,مستوى ونوعية المهن ,والريف والحضر والبدو , ووفق الوضع الاقتصادي لكل شريحة .</a:t>
            </a:r>
          </a:p>
          <a:p>
            <a:endParaRPr lang="ar-IQ" dirty="0"/>
          </a:p>
        </p:txBody>
      </p:sp>
      <p:sp>
        <p:nvSpPr>
          <p:cNvPr id="17" name="عنوان 16"/>
          <p:cNvSpPr>
            <a:spLocks noGrp="1"/>
          </p:cNvSpPr>
          <p:nvPr>
            <p:ph type="title"/>
          </p:nvPr>
        </p:nvSpPr>
        <p:spPr/>
        <p:txBody>
          <a:bodyPr/>
          <a:lstStyle/>
          <a:p>
            <a:endParaRPr lang="ar-IQ"/>
          </a:p>
        </p:txBody>
      </p:sp>
      <p:pic>
        <p:nvPicPr>
          <p:cNvPr id="5" name="صوت مسجّل">
            <a:hlinkClick r:id="" action="ppaction://media"/>
          </p:cNvPr>
          <p:cNvPicPr>
            <a:picLocks noRot="1" noChangeAspect="1"/>
          </p:cNvPicPr>
          <p:nvPr>
            <a:wavAudioFile r:embed="rId1" name="صوت مسجّل"/>
          </p:nvPr>
        </p:nvPicPr>
        <p:blipFill>
          <a:blip r:embed="rId10"/>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2" name="صوت مسجّل"/>
          </p:nvPr>
        </p:nvPicPr>
        <p:blipFill>
          <a:blip r:embed="rId11"/>
          <a:stretch>
            <a:fillRect/>
          </a:stretch>
        </p:blipFill>
        <p:spPr>
          <a:xfrm>
            <a:off x="4419600" y="3276600"/>
            <a:ext cx="304800" cy="304800"/>
          </a:xfrm>
          <a:prstGeom prst="rect">
            <a:avLst/>
          </a:prstGeom>
        </p:spPr>
      </p:pic>
      <p:pic>
        <p:nvPicPr>
          <p:cNvPr id="10" name="صوت مسجّل">
            <a:hlinkClick r:id="" action="ppaction://media"/>
          </p:cNvPr>
          <p:cNvPicPr>
            <a:picLocks noRot="1" noChangeAspect="1"/>
          </p:cNvPicPr>
          <p:nvPr>
            <a:wavAudioFile r:embed="rId3" name="صوت مسجّل"/>
          </p:nvPr>
        </p:nvPicPr>
        <p:blipFill>
          <a:blip r:embed="rId12"/>
          <a:stretch>
            <a:fillRect/>
          </a:stretch>
        </p:blipFill>
        <p:spPr>
          <a:xfrm>
            <a:off x="4419600" y="3276600"/>
            <a:ext cx="304800" cy="304800"/>
          </a:xfrm>
          <a:prstGeom prst="rect">
            <a:avLst/>
          </a:prstGeom>
        </p:spPr>
      </p:pic>
      <p:pic>
        <p:nvPicPr>
          <p:cNvPr id="11" name="صوت مسجّل">
            <a:hlinkClick r:id="" action="ppaction://media"/>
          </p:cNvPr>
          <p:cNvPicPr>
            <a:picLocks noRot="1" noChangeAspect="1"/>
          </p:cNvPicPr>
          <p:nvPr>
            <a:wavAudioFile r:embed="rId4" name="صوت مسجّل"/>
          </p:nvPr>
        </p:nvPicPr>
        <p:blipFill>
          <a:blip r:embed="rId13"/>
          <a:stretch>
            <a:fillRect/>
          </a:stretch>
        </p:blipFill>
        <p:spPr>
          <a:xfrm>
            <a:off x="4419600" y="3276600"/>
            <a:ext cx="304800" cy="304800"/>
          </a:xfrm>
          <a:prstGeom prst="rect">
            <a:avLst/>
          </a:prstGeom>
        </p:spPr>
      </p:pic>
      <p:pic>
        <p:nvPicPr>
          <p:cNvPr id="12" name="صوت مسجّل">
            <a:hlinkClick r:id="" action="ppaction://media"/>
          </p:cNvPr>
          <p:cNvPicPr>
            <a:picLocks noRot="1" noChangeAspect="1"/>
          </p:cNvPicPr>
          <p:nvPr>
            <a:wavAudioFile r:embed="rId5" name="صوت مسجّل"/>
          </p:nvPr>
        </p:nvPicPr>
        <p:blipFill>
          <a:blip r:embed="rId14"/>
          <a:stretch>
            <a:fillRect/>
          </a:stretch>
        </p:blipFill>
        <p:spPr>
          <a:xfrm>
            <a:off x="4419600" y="3276600"/>
            <a:ext cx="304800" cy="304800"/>
          </a:xfrm>
          <a:prstGeom prst="rect">
            <a:avLst/>
          </a:prstGeom>
        </p:spPr>
      </p:pic>
      <p:pic>
        <p:nvPicPr>
          <p:cNvPr id="14" name="صوت مسجّل">
            <a:hlinkClick r:id="" action="ppaction://media"/>
          </p:cNvPr>
          <p:cNvPicPr>
            <a:picLocks noRot="1" noChangeAspect="1"/>
          </p:cNvPicPr>
          <p:nvPr>
            <a:wavAudioFile r:embed="rId6" name="صوت مسجّل"/>
          </p:nvPr>
        </p:nvPicPr>
        <p:blipFill>
          <a:blip r:embed="rId14"/>
          <a:stretch>
            <a:fillRect/>
          </a:stretch>
        </p:blipFill>
        <p:spPr>
          <a:xfrm>
            <a:off x="4419600" y="3276600"/>
            <a:ext cx="304800" cy="304800"/>
          </a:xfrm>
          <a:prstGeom prst="rect">
            <a:avLst/>
          </a:prstGeom>
        </p:spPr>
      </p:pic>
      <p:pic>
        <p:nvPicPr>
          <p:cNvPr id="13" name="صوت مسجّل">
            <a:hlinkClick r:id="" action="ppaction://media"/>
          </p:cNvPr>
          <p:cNvPicPr>
            <a:picLocks noRot="1" noChangeAspect="1"/>
          </p:cNvPicPr>
          <p:nvPr>
            <a:wavAudioFile r:embed="rId7" name="صوت مسجّل"/>
          </p:nvPr>
        </p:nvPicPr>
        <p:blipFill>
          <a:blip r:embed="rId15"/>
          <a:stretch>
            <a:fillRect/>
          </a:stretch>
        </p:blipFill>
        <p:spPr>
          <a:xfrm>
            <a:off x="4419600" y="3276600"/>
            <a:ext cx="304800" cy="304800"/>
          </a:xfrm>
          <a:prstGeom prst="rect">
            <a:avLst/>
          </a:prstGeom>
        </p:spPr>
      </p:pic>
      <p:pic>
        <p:nvPicPr>
          <p:cNvPr id="15" name="صوت مسجّل">
            <a:hlinkClick r:id="" action="ppaction://media"/>
          </p:cNvPr>
          <p:cNvPicPr>
            <a:picLocks noRot="1" noChangeAspect="1"/>
          </p:cNvPicPr>
          <p:nvPr>
            <a:wavAudioFile r:embed="rId8" name="صوت مسجّل"/>
          </p:nvPr>
        </p:nvPicPr>
        <p:blipFill>
          <a:blip r:embed="rId14"/>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054467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2065"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306" fill="hold"/>
                                        <p:tgtEl>
                                          <p:spTgt spid="10"/>
                                        </p:tgtEl>
                                      </p:cBhvr>
                                    </p:cmd>
                                  </p:childTnLst>
                                </p:cTn>
                              </p:par>
                            </p:childTnLst>
                          </p:cTn>
                        </p:par>
                      </p:childTnLst>
                    </p:cTn>
                  </p:par>
                </p:childTnLst>
              </p:cTn>
              <p:nextCondLst>
                <p:cond evt="onClick" delay="0">
                  <p:tgtEl>
                    <p:spTgt spid="1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036" fill="hold"/>
                                        <p:tgtEl>
                                          <p:spTgt spid="11"/>
                                        </p:tgtEl>
                                      </p:cBhvr>
                                    </p:cmd>
                                  </p:childTnLst>
                                </p:cTn>
                              </p:par>
                            </p:childTnLst>
                          </p:cTn>
                        </p:par>
                      </p:childTnLst>
                    </p:cTn>
                  </p:par>
                </p:childTnLst>
              </p:cTn>
              <p:nextCondLst>
                <p:cond evt="onClick" delay="0">
                  <p:tgtEl>
                    <p:spTgt spid="1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7499" fill="hold"/>
                                        <p:tgtEl>
                                          <p:spTgt spid="12"/>
                                        </p:tgtEl>
                                      </p:cBhvr>
                                    </p:cmd>
                                  </p:childTnLst>
                                </p:cTn>
                              </p:par>
                            </p:childTnLst>
                          </p:cTn>
                        </p:par>
                      </p:childTnLst>
                    </p:cTn>
                  </p:par>
                </p:childTnLst>
              </p:cTn>
              <p:nextCondLst>
                <p:cond evt="onClick" delay="0">
                  <p:tgtEl>
                    <p:spTgt spid="1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2417" fill="hold"/>
                                        <p:tgtEl>
                                          <p:spTgt spid="14"/>
                                        </p:tgtEl>
                                      </p:cBhvr>
                                    </p:cmd>
                                  </p:childTnLst>
                                </p:cTn>
                              </p:par>
                            </p:childTnLst>
                          </p:cTn>
                        </p:par>
                      </p:childTnLst>
                    </p:cTn>
                  </p:par>
                </p:childTnLst>
              </p:cTn>
              <p:nextCondLst>
                <p:cond evt="onClick" delay="0">
                  <p:tgtEl>
                    <p:spTgt spid="14"/>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5054" fill="hold"/>
                                        <p:tgtEl>
                                          <p:spTgt spid="13"/>
                                        </p:tgtEl>
                                      </p:cBhvr>
                                    </p:cmd>
                                  </p:childTnLst>
                                </p:cTn>
                              </p:par>
                            </p:childTnLst>
                          </p:cTn>
                        </p:par>
                      </p:childTnLst>
                    </p:cTn>
                  </p:par>
                </p:childTnLst>
              </p:cTn>
              <p:nextCondLst>
                <p:cond evt="onClick" delay="0">
                  <p:tgtEl>
                    <p:spTgt spid="13"/>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0679" fill="hold"/>
                                        <p:tgtEl>
                                          <p:spTgt spid="15"/>
                                        </p:tgtEl>
                                      </p:cBhvr>
                                    </p:cmd>
                                  </p:childTnLst>
                                </p:cTn>
                              </p:par>
                            </p:childTnLst>
                          </p:cTn>
                        </p:par>
                      </p:childTnLst>
                    </p:cTn>
                  </p:par>
                </p:childTnLst>
              </p:cTn>
              <p:nextCondLst>
                <p:cond evt="onClick" delay="0">
                  <p:tgtEl>
                    <p:spTgt spid="15"/>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عنوان 13"/>
          <p:cNvSpPr>
            <a:spLocks noGrp="1"/>
          </p:cNvSpPr>
          <p:nvPr>
            <p:ph type="title"/>
          </p:nvPr>
        </p:nvSpPr>
        <p:spPr/>
        <p:txBody>
          <a:bodyPr/>
          <a:lstStyle/>
          <a:p>
            <a:r>
              <a:rPr lang="ar-IQ" sz="4000" dirty="0" smtClean="0"/>
              <a:t>التفرد الثقافي  </a:t>
            </a:r>
            <a:endParaRPr lang="ar-IQ" sz="4000" dirty="0"/>
          </a:p>
        </p:txBody>
      </p:sp>
      <p:sp>
        <p:nvSpPr>
          <p:cNvPr id="11" name="عنصر نائب للمحتوى 10"/>
          <p:cNvSpPr>
            <a:spLocks noGrp="1"/>
          </p:cNvSpPr>
          <p:nvPr>
            <p:ph type="body" idx="2"/>
          </p:nvPr>
        </p:nvSpPr>
        <p:spPr/>
        <p:txBody>
          <a:bodyPr/>
          <a:lstStyle/>
          <a:p>
            <a:pPr>
              <a:buNone/>
            </a:pPr>
            <a:endParaRPr lang="en-US" b="1" dirty="0" smtClean="0"/>
          </a:p>
          <a:p>
            <a:endParaRPr lang="ar-IQ" dirty="0"/>
          </a:p>
        </p:txBody>
      </p:sp>
      <p:sp>
        <p:nvSpPr>
          <p:cNvPr id="3" name="عنصر نائب للمحتوى 2"/>
          <p:cNvSpPr>
            <a:spLocks noGrp="1"/>
          </p:cNvSpPr>
          <p:nvPr>
            <p:ph sz="quarter" idx="1"/>
          </p:nvPr>
        </p:nvSpPr>
        <p:spPr/>
        <p:txBody>
          <a:bodyPr/>
          <a:lstStyle/>
          <a:p>
            <a:pPr marL="514350" indent="-514350">
              <a:buNone/>
            </a:pPr>
            <a:r>
              <a:rPr lang="ar-IQ" dirty="0" smtClean="0"/>
              <a:t>أحد </a:t>
            </a:r>
            <a:r>
              <a:rPr lang="ar-IQ" dirty="0" err="1" smtClean="0"/>
              <a:t>ابعاد</a:t>
            </a:r>
            <a:r>
              <a:rPr lang="ar-IQ" dirty="0" smtClean="0"/>
              <a:t> الثقافة الذي يعتمد </a:t>
            </a:r>
            <a:r>
              <a:rPr lang="ar-IQ" dirty="0" err="1" smtClean="0"/>
              <a:t>اساسا</a:t>
            </a:r>
            <a:r>
              <a:rPr lang="ar-IQ" dirty="0" smtClean="0"/>
              <a:t> على :</a:t>
            </a:r>
          </a:p>
          <a:p>
            <a:pPr marL="514350" indent="-514350">
              <a:buNone/>
            </a:pPr>
            <a:r>
              <a:rPr lang="ar-IQ" dirty="0" smtClean="0">
                <a:solidFill>
                  <a:srgbClr val="FF0000"/>
                </a:solidFill>
              </a:rPr>
              <a:t>ـ التنشئة الاجتماعية في داخل الأسرة.</a:t>
            </a:r>
          </a:p>
          <a:p>
            <a:pPr marL="514350" indent="-514350">
              <a:buNone/>
            </a:pPr>
            <a:r>
              <a:rPr lang="ar-IQ" dirty="0" smtClean="0">
                <a:solidFill>
                  <a:srgbClr val="FF0000"/>
                </a:solidFill>
              </a:rPr>
              <a:t>ـ الخبرات الفردية الخاصة التي يمر </a:t>
            </a:r>
            <a:r>
              <a:rPr lang="ar-IQ" dirty="0" err="1" smtClean="0">
                <a:solidFill>
                  <a:srgbClr val="FF0000"/>
                </a:solidFill>
              </a:rPr>
              <a:t>بها</a:t>
            </a:r>
            <a:r>
              <a:rPr lang="ar-IQ" dirty="0" smtClean="0">
                <a:solidFill>
                  <a:srgbClr val="FF0000"/>
                </a:solidFill>
              </a:rPr>
              <a:t> الفرد والتي تكمل صياغة شخصيته .</a:t>
            </a:r>
            <a:endParaRPr lang="en-US" dirty="0" smtClean="0">
              <a:solidFill>
                <a:srgbClr val="FF0000"/>
              </a:solidFill>
            </a:endParaRPr>
          </a:p>
          <a:p>
            <a:pPr marL="514350" indent="-514350">
              <a:buNone/>
            </a:pPr>
            <a:endParaRPr lang="ar-IQ" dirty="0" smtClean="0"/>
          </a:p>
          <a:p>
            <a:pPr marL="514350" indent="-514350">
              <a:buNone/>
            </a:pPr>
            <a:endParaRPr lang="en-US" dirty="0" smtClean="0"/>
          </a:p>
          <a:p>
            <a:pPr marL="514350" indent="-514350">
              <a:buNone/>
            </a:pPr>
            <a:endParaRPr lang="en-US" dirty="0" smtClean="0"/>
          </a:p>
          <a:p>
            <a:pPr marL="514350" lvl="0" indent="-514350">
              <a:buAutoNum type="arabicPeriod"/>
            </a:pPr>
            <a:endParaRPr lang="ar-IQ" dirty="0" smtClean="0"/>
          </a:p>
          <a:p>
            <a:pPr marL="514350" lvl="0" indent="-514350">
              <a:buAutoNum type="arabicPeriod"/>
            </a:pPr>
            <a:endParaRPr lang="en-US" dirty="0" smtClean="0"/>
          </a:p>
          <a:p>
            <a:pPr>
              <a:buNone/>
            </a:pPr>
            <a:endParaRPr lang="ar-IQ" dirty="0" smtClean="0"/>
          </a:p>
        </p:txBody>
      </p:sp>
      <p:pic>
        <p:nvPicPr>
          <p:cNvPr id="6" name="صوت مسجّل">
            <a:hlinkClick r:id="" action="ppaction://media"/>
          </p:cNvPr>
          <p:cNvPicPr>
            <a:picLocks noRot="1" noChangeAspect="1"/>
          </p:cNvPicPr>
          <p:nvPr>
            <a:wavAudioFile r:embed="rId1" name="صوت مسجّل"/>
          </p:nvPr>
        </p:nvPicPr>
        <p:blipFill>
          <a:blip r:embed="rId8"/>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8"/>
          <a:stretch>
            <a:fillRect/>
          </a:stretch>
        </p:blipFill>
        <p:spPr>
          <a:xfrm>
            <a:off x="4419600" y="3276600"/>
            <a:ext cx="304800" cy="304800"/>
          </a:xfrm>
          <a:prstGeom prst="rect">
            <a:avLst/>
          </a:prstGeom>
        </p:spPr>
      </p:pic>
      <p:pic>
        <p:nvPicPr>
          <p:cNvPr id="7" name="صوت مسجّل">
            <a:hlinkClick r:id="" action="ppaction://media"/>
          </p:cNvPr>
          <p:cNvPicPr>
            <a:picLocks noRot="1" noChangeAspect="1"/>
          </p:cNvPicPr>
          <p:nvPr>
            <a:wavAudioFile r:embed="rId3" name="صوت مسجّل"/>
          </p:nvPr>
        </p:nvPicPr>
        <p:blipFill>
          <a:blip r:embed="rId9"/>
          <a:stretch>
            <a:fillRect/>
          </a:stretch>
        </p:blipFill>
        <p:spPr>
          <a:xfrm>
            <a:off x="4419600" y="3276600"/>
            <a:ext cx="304800" cy="304800"/>
          </a:xfrm>
          <a:prstGeom prst="rect">
            <a:avLst/>
          </a:prstGeom>
        </p:spPr>
      </p:pic>
      <p:pic>
        <p:nvPicPr>
          <p:cNvPr id="16" name="صوت مسجّل">
            <a:hlinkClick r:id="" action="ppaction://media"/>
          </p:cNvPr>
          <p:cNvPicPr>
            <a:picLocks noRot="1" noChangeAspect="1"/>
          </p:cNvPicPr>
          <p:nvPr>
            <a:wavAudioFile r:embed="rId4" name="صوت مسجّل"/>
          </p:nvPr>
        </p:nvPicPr>
        <p:blipFill>
          <a:blip r:embed="rId8"/>
          <a:stretch>
            <a:fillRect/>
          </a:stretch>
        </p:blipFill>
        <p:spPr>
          <a:xfrm>
            <a:off x="4419600" y="3276600"/>
            <a:ext cx="304800" cy="304800"/>
          </a:xfrm>
          <a:prstGeom prst="rect">
            <a:avLst/>
          </a:prstGeom>
        </p:spPr>
      </p:pic>
      <p:pic>
        <p:nvPicPr>
          <p:cNvPr id="12" name="صوت مسجّل">
            <a:hlinkClick r:id="" action="ppaction://media"/>
          </p:cNvPr>
          <p:cNvPicPr>
            <a:picLocks noRot="1" noChangeAspect="1"/>
          </p:cNvPicPr>
          <p:nvPr>
            <a:wavAudioFile r:embed="rId5" name="صوت مسجّل"/>
          </p:nvPr>
        </p:nvPicPr>
        <p:blipFill>
          <a:blip r:embed="rId10"/>
          <a:stretch>
            <a:fillRect/>
          </a:stretch>
        </p:blipFill>
        <p:spPr>
          <a:xfrm>
            <a:off x="4419600" y="3276600"/>
            <a:ext cx="304800" cy="304800"/>
          </a:xfrm>
          <a:prstGeom prst="rect">
            <a:avLst/>
          </a:prstGeom>
        </p:spPr>
      </p:pic>
      <p:pic>
        <p:nvPicPr>
          <p:cNvPr id="10" name="صوت مسجّل">
            <a:hlinkClick r:id="" action="ppaction://media"/>
          </p:cNvPr>
          <p:cNvPicPr>
            <a:picLocks noRot="1" noChangeAspect="1"/>
          </p:cNvPicPr>
          <p:nvPr>
            <a:wavAudioFile r:embed="rId6" name="صوت مسجّل"/>
          </p:nvPr>
        </p:nvPicPr>
        <p:blipFill>
          <a:blip r:embed="rId10"/>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2699894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6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838"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5958" fill="hold"/>
                                        <p:tgtEl>
                                          <p:spTgt spid="7"/>
                                        </p:tgtEl>
                                      </p:cBhvr>
                                    </p:cmd>
                                  </p:childTnLst>
                                </p:cTn>
                              </p:par>
                            </p:childTnLst>
                          </p:cTn>
                        </p:par>
                      </p:childTnLst>
                    </p:cTn>
                  </p:par>
                </p:childTnLst>
              </p:cTn>
              <p:nextCondLst>
                <p:cond evt="onClick" delay="0">
                  <p:tgtEl>
                    <p:spTgt spid="7"/>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1495"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8809" fill="hold"/>
                                        <p:tgtEl>
                                          <p:spTgt spid="12"/>
                                        </p:tgtEl>
                                      </p:cBhvr>
                                    </p:cmd>
                                  </p:childTnLst>
                                </p:cTn>
                              </p:par>
                            </p:childTnLst>
                          </p:cTn>
                        </p:par>
                      </p:childTnLst>
                    </p:cTn>
                  </p:par>
                </p:childTnLst>
              </p:cTn>
              <p:nextCondLst>
                <p:cond evt="onClick" delay="0">
                  <p:tgtEl>
                    <p:spTgt spid="1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4208" fill="hold"/>
                                        <p:tgtEl>
                                          <p:spTgt spid="10"/>
                                        </p:tgtEl>
                                      </p:cBhvr>
                                    </p:cmd>
                                  </p:childTnLst>
                                </p:cTn>
                              </p:par>
                            </p:childTnLst>
                          </p:cTn>
                        </p:par>
                      </p:childTnLst>
                    </p:cTn>
                  </p:par>
                </p:childTnLst>
              </p:cTn>
              <p:nextCondLst>
                <p:cond evt="onClick" delay="0">
                  <p:tgtEl>
                    <p:spTgt spid="1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عنوان 23"/>
          <p:cNvSpPr>
            <a:spLocks noGrp="1"/>
          </p:cNvSpPr>
          <p:nvPr>
            <p:ph type="title"/>
          </p:nvPr>
        </p:nvSpPr>
        <p:spPr/>
        <p:txBody>
          <a:bodyPr/>
          <a:lstStyle/>
          <a:p>
            <a:r>
              <a:rPr lang="ar-IQ" sz="3600" dirty="0" smtClean="0"/>
              <a:t>التفرد الثقافي </a:t>
            </a:r>
            <a:endParaRPr lang="ar-IQ" sz="3600" dirty="0"/>
          </a:p>
        </p:txBody>
      </p:sp>
      <p:sp>
        <p:nvSpPr>
          <p:cNvPr id="25" name="عنصر نائب للنص 24"/>
          <p:cNvSpPr>
            <a:spLocks noGrp="1"/>
          </p:cNvSpPr>
          <p:nvPr>
            <p:ph type="body" idx="2"/>
          </p:nvPr>
        </p:nvSpPr>
        <p:spPr/>
        <p:txBody>
          <a:bodyPr/>
          <a:lstStyle/>
          <a:p>
            <a:endParaRPr lang="ar-IQ" dirty="0"/>
          </a:p>
        </p:txBody>
      </p:sp>
      <p:sp>
        <p:nvSpPr>
          <p:cNvPr id="3" name="عنصر نائب للمحتوى 2"/>
          <p:cNvSpPr>
            <a:spLocks noGrp="1"/>
          </p:cNvSpPr>
          <p:nvPr>
            <p:ph sz="quarter" idx="1"/>
          </p:nvPr>
        </p:nvSpPr>
        <p:spPr/>
        <p:txBody>
          <a:bodyPr>
            <a:normAutofit fontScale="92500" lnSpcReduction="10000"/>
          </a:bodyPr>
          <a:lstStyle/>
          <a:p>
            <a:pPr>
              <a:buNone/>
            </a:pPr>
            <a:r>
              <a:rPr lang="ar-IQ" dirty="0" smtClean="0">
                <a:solidFill>
                  <a:srgbClr val="FF0000"/>
                </a:solidFill>
              </a:rPr>
              <a:t>يؤدي هذا التفرد الثقافي بالفرد </a:t>
            </a:r>
            <a:r>
              <a:rPr lang="ar-IQ" dirty="0" err="1" smtClean="0">
                <a:solidFill>
                  <a:srgbClr val="FF0000"/>
                </a:solidFill>
              </a:rPr>
              <a:t>الى</a:t>
            </a:r>
            <a:r>
              <a:rPr lang="ar-IQ" dirty="0" smtClean="0">
                <a:solidFill>
                  <a:srgbClr val="FF0000"/>
                </a:solidFill>
              </a:rPr>
              <a:t> :</a:t>
            </a:r>
          </a:p>
          <a:p>
            <a:pPr>
              <a:buNone/>
            </a:pPr>
            <a:r>
              <a:rPr lang="ar-IQ" dirty="0" smtClean="0">
                <a:solidFill>
                  <a:srgbClr val="FF0000"/>
                </a:solidFill>
              </a:rPr>
              <a:t>( نمو شخصية مخالفة لكل الشخصيات في داخل الثقافة نفسها والثقافة الفرعية )</a:t>
            </a:r>
          </a:p>
          <a:p>
            <a:pPr>
              <a:buNone/>
            </a:pPr>
            <a:r>
              <a:rPr lang="ar-IQ" dirty="0" smtClean="0"/>
              <a:t>فالشخصيات من نفس الثقافة ليست بنسخ كربونية ويكمن السبب الرئيسي في ذلك </a:t>
            </a:r>
            <a:r>
              <a:rPr lang="ar-IQ" dirty="0" err="1" smtClean="0"/>
              <a:t>الى</a:t>
            </a:r>
            <a:r>
              <a:rPr lang="ar-IQ" dirty="0" smtClean="0"/>
              <a:t> :</a:t>
            </a:r>
          </a:p>
          <a:p>
            <a:pPr>
              <a:buNone/>
            </a:pPr>
            <a:r>
              <a:rPr lang="ar-IQ" dirty="0" smtClean="0">
                <a:solidFill>
                  <a:srgbClr val="FF0000"/>
                </a:solidFill>
              </a:rPr>
              <a:t>   مبدأ الايجابية في الطفل ومنذ مولده صحيح أنه يستجيب ويتعلم ابتداء من سلوك الرضاعة مرورا بسلوك المشي والكلام وصولا </a:t>
            </a:r>
            <a:r>
              <a:rPr lang="ar-IQ" dirty="0" err="1" smtClean="0">
                <a:solidFill>
                  <a:srgbClr val="FF0000"/>
                </a:solidFill>
              </a:rPr>
              <a:t>الى</a:t>
            </a:r>
            <a:r>
              <a:rPr lang="ar-IQ" dirty="0" smtClean="0">
                <a:solidFill>
                  <a:srgbClr val="FF0000"/>
                </a:solidFill>
              </a:rPr>
              <a:t> تمام النضج , ولكنه في كل الأحوال ليس سلبيا تماما وانما  تراه منذ المهد وهويرفض فقد يرفض الرضاعة وقد يرفض اللعبة ويعاند وتكثر النواهي ويكثر التدعيم الموجب (الاثابة )والتدعيم السالب (العقاب ) وهكذا يستمر التناقض : الأذعان والتمرد ,الموافقة والرفض والمسايرة والمغايرة .</a:t>
            </a:r>
          </a:p>
        </p:txBody>
      </p:sp>
      <p:pic>
        <p:nvPicPr>
          <p:cNvPr id="7" name="صوت مسجّل">
            <a:hlinkClick r:id="" action="ppaction://media"/>
          </p:cNvPr>
          <p:cNvPicPr>
            <a:picLocks noRot="1" noChangeAspect="1"/>
          </p:cNvPicPr>
          <p:nvPr>
            <a:wavAudioFile r:embed="rId1" name="صوت مسجّل"/>
          </p:nvPr>
        </p:nvPicPr>
        <p:blipFill>
          <a:blip r:embed="rId11"/>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11"/>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3" name="صوت مسجّل"/>
          </p:nvPr>
        </p:nvPicPr>
        <p:blipFill>
          <a:blip r:embed="rId11"/>
          <a:stretch>
            <a:fillRect/>
          </a:stretch>
        </p:blipFill>
        <p:spPr>
          <a:xfrm>
            <a:off x="4419600" y="3276600"/>
            <a:ext cx="304800" cy="304800"/>
          </a:xfrm>
          <a:prstGeom prst="rect">
            <a:avLst/>
          </a:prstGeom>
        </p:spPr>
      </p:pic>
      <p:pic>
        <p:nvPicPr>
          <p:cNvPr id="16" name="صوت مسجّل">
            <a:hlinkClick r:id="" action="ppaction://media"/>
          </p:cNvPr>
          <p:cNvPicPr>
            <a:picLocks noRot="1" noChangeAspect="1"/>
          </p:cNvPicPr>
          <p:nvPr>
            <a:wavAudioFile r:embed="rId4" name="صوت مسجّل"/>
          </p:nvPr>
        </p:nvPicPr>
        <p:blipFill>
          <a:blip r:embed="rId11"/>
          <a:stretch>
            <a:fillRect/>
          </a:stretch>
        </p:blipFill>
        <p:spPr>
          <a:xfrm>
            <a:off x="4419600" y="3276600"/>
            <a:ext cx="304800" cy="304800"/>
          </a:xfrm>
          <a:prstGeom prst="rect">
            <a:avLst/>
          </a:prstGeom>
        </p:spPr>
      </p:pic>
      <p:pic>
        <p:nvPicPr>
          <p:cNvPr id="17" name="صوت مسجّل">
            <a:hlinkClick r:id="" action="ppaction://media"/>
          </p:cNvPr>
          <p:cNvPicPr>
            <a:picLocks noRot="1" noChangeAspect="1"/>
          </p:cNvPicPr>
          <p:nvPr>
            <a:wavAudioFile r:embed="rId5" name="صوت مسجّل"/>
          </p:nvPr>
        </p:nvPicPr>
        <p:blipFill>
          <a:blip r:embed="rId11"/>
          <a:stretch>
            <a:fillRect/>
          </a:stretch>
        </p:blipFill>
        <p:spPr>
          <a:xfrm>
            <a:off x="4419600" y="3276600"/>
            <a:ext cx="304800" cy="304800"/>
          </a:xfrm>
          <a:prstGeom prst="rect">
            <a:avLst/>
          </a:prstGeom>
        </p:spPr>
      </p:pic>
      <p:pic>
        <p:nvPicPr>
          <p:cNvPr id="13" name="صوت مسجّل">
            <a:hlinkClick r:id="" action="ppaction://media"/>
          </p:cNvPr>
          <p:cNvPicPr>
            <a:picLocks noRot="1" noChangeAspect="1"/>
          </p:cNvPicPr>
          <p:nvPr>
            <a:wavAudioFile r:embed="rId6" name="صوت مسجّل"/>
          </p:nvPr>
        </p:nvPicPr>
        <p:blipFill>
          <a:blip r:embed="rId12"/>
          <a:stretch>
            <a:fillRect/>
          </a:stretch>
        </p:blipFill>
        <p:spPr>
          <a:xfrm>
            <a:off x="4419600" y="3276600"/>
            <a:ext cx="304800" cy="304800"/>
          </a:xfrm>
          <a:prstGeom prst="rect">
            <a:avLst/>
          </a:prstGeom>
        </p:spPr>
      </p:pic>
      <p:pic>
        <p:nvPicPr>
          <p:cNvPr id="11" name="صوت مسجّل">
            <a:hlinkClick r:id="" action="ppaction://media"/>
          </p:cNvPr>
          <p:cNvPicPr>
            <a:picLocks noRot="1" noChangeAspect="1"/>
          </p:cNvPicPr>
          <p:nvPr>
            <a:wavAudioFile r:embed="rId7" name="صوت مسجّل"/>
          </p:nvPr>
        </p:nvPicPr>
        <p:blipFill>
          <a:blip r:embed="rId12"/>
          <a:stretch>
            <a:fillRect/>
          </a:stretch>
        </p:blipFill>
        <p:spPr>
          <a:xfrm>
            <a:off x="4419600" y="3276600"/>
            <a:ext cx="304800" cy="304800"/>
          </a:xfrm>
          <a:prstGeom prst="rect">
            <a:avLst/>
          </a:prstGeom>
        </p:spPr>
      </p:pic>
      <p:pic>
        <p:nvPicPr>
          <p:cNvPr id="12" name="صوت مسجّل">
            <a:hlinkClick r:id="" action="ppaction://media"/>
          </p:cNvPr>
          <p:cNvPicPr>
            <a:picLocks noRot="1" noChangeAspect="1"/>
          </p:cNvPicPr>
          <p:nvPr>
            <a:wavAudioFile r:embed="rId8" name="صوت مسجّل"/>
          </p:nvPr>
        </p:nvPicPr>
        <p:blipFill>
          <a:blip r:embed="rId12"/>
          <a:stretch>
            <a:fillRect/>
          </a:stretch>
        </p:blipFill>
        <p:spPr>
          <a:xfrm>
            <a:off x="4419600" y="3276600"/>
            <a:ext cx="304800" cy="304800"/>
          </a:xfrm>
          <a:prstGeom prst="rect">
            <a:avLst/>
          </a:prstGeom>
        </p:spPr>
      </p:pic>
      <p:pic>
        <p:nvPicPr>
          <p:cNvPr id="14" name="صوت مسجّل">
            <a:hlinkClick r:id="" action="ppaction://media"/>
          </p:cNvPr>
          <p:cNvPicPr>
            <a:picLocks noRot="1" noChangeAspect="1"/>
          </p:cNvPicPr>
          <p:nvPr>
            <a:wavAudioFile r:embed="rId9" name="صوت مسجّل"/>
          </p:nvPr>
        </p:nvPicPr>
        <p:blipFill>
          <a:blip r:embed="rId12"/>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9950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1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059"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607"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86"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8164" fill="hold"/>
                                        <p:tgtEl>
                                          <p:spTgt spid="17"/>
                                        </p:tgtEl>
                                      </p:cBhvr>
                                    </p:cmd>
                                  </p:childTnLst>
                                </p:cTn>
                              </p:par>
                            </p:childTnLst>
                          </p:cTn>
                        </p:par>
                      </p:childTnLst>
                    </p:cTn>
                  </p:par>
                </p:childTnLst>
              </p:cTn>
              <p:nextCondLst>
                <p:cond evt="onClick" delay="0">
                  <p:tgtEl>
                    <p:spTgt spid="17"/>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3401" fill="hold"/>
                                        <p:tgtEl>
                                          <p:spTgt spid="13"/>
                                        </p:tgtEl>
                                      </p:cBhvr>
                                    </p:cmd>
                                  </p:childTnLst>
                                </p:cTn>
                              </p:par>
                            </p:childTnLst>
                          </p:cTn>
                        </p:par>
                      </p:childTnLst>
                    </p:cTn>
                  </p:par>
                </p:childTnLst>
              </p:cTn>
              <p:nextCondLst>
                <p:cond evt="onClick" delay="0">
                  <p:tgtEl>
                    <p:spTgt spid="1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57316" fill="hold"/>
                                        <p:tgtEl>
                                          <p:spTgt spid="11"/>
                                        </p:tgtEl>
                                      </p:cBhvr>
                                    </p:cmd>
                                  </p:childTnLst>
                                </p:cTn>
                              </p:par>
                            </p:childTnLst>
                          </p:cTn>
                        </p:par>
                      </p:childTnLst>
                    </p:cTn>
                  </p:par>
                </p:childTnLst>
              </p:cTn>
              <p:nextCondLst>
                <p:cond evt="onClick" delay="0">
                  <p:tgtEl>
                    <p:spTgt spid="1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9051" fill="hold"/>
                                        <p:tgtEl>
                                          <p:spTgt spid="12"/>
                                        </p:tgtEl>
                                      </p:cBhvr>
                                    </p:cmd>
                                  </p:childTnLst>
                                </p:cTn>
                              </p:par>
                            </p:childTnLst>
                          </p:cTn>
                        </p:par>
                      </p:childTnLst>
                    </p:cTn>
                  </p:par>
                </p:childTnLst>
              </p:cTn>
              <p:nextCondLst>
                <p:cond evt="onClick" delay="0">
                  <p:tgtEl>
                    <p:spTgt spid="1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93014" fill="hold"/>
                                        <p:tgtEl>
                                          <p:spTgt spid="14"/>
                                        </p:tgtEl>
                                      </p:cBhvr>
                                    </p:cmd>
                                  </p:childTnLst>
                                </p:cTn>
                              </p:par>
                            </p:childTnLst>
                          </p:cTn>
                        </p:par>
                      </p:childTnLst>
                    </p:cTn>
                  </p:par>
                </p:childTnLst>
              </p:cTn>
              <p:nextCondLst>
                <p:cond evt="onClick" delay="0">
                  <p:tgtEl>
                    <p:spTgt spid="14"/>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عنوان 10"/>
          <p:cNvSpPr>
            <a:spLocks noGrp="1"/>
          </p:cNvSpPr>
          <p:nvPr>
            <p:ph type="title"/>
          </p:nvPr>
        </p:nvSpPr>
        <p:spPr/>
        <p:txBody>
          <a:bodyPr/>
          <a:lstStyle/>
          <a:p>
            <a:endParaRPr lang="ar-IQ" dirty="0"/>
          </a:p>
        </p:txBody>
      </p:sp>
      <p:sp>
        <p:nvSpPr>
          <p:cNvPr id="14" name="عنصر نائب للنص 13"/>
          <p:cNvSpPr>
            <a:spLocks noGrp="1"/>
          </p:cNvSpPr>
          <p:nvPr>
            <p:ph type="body" idx="2"/>
          </p:nvPr>
        </p:nvSpPr>
        <p:spPr/>
        <p:txBody>
          <a:bodyPr>
            <a:normAutofit/>
          </a:bodyPr>
          <a:lstStyle/>
          <a:p>
            <a:r>
              <a:rPr lang="ar-IQ" sz="4000" dirty="0" smtClean="0"/>
              <a:t>التفرد الثقافي</a:t>
            </a:r>
            <a:endParaRPr lang="ar-IQ" sz="4000" dirty="0"/>
          </a:p>
        </p:txBody>
      </p:sp>
      <p:sp>
        <p:nvSpPr>
          <p:cNvPr id="13" name="عنصر نائب للمحتوى 12"/>
          <p:cNvSpPr>
            <a:spLocks noGrp="1"/>
          </p:cNvSpPr>
          <p:nvPr>
            <p:ph sz="quarter" idx="1"/>
          </p:nvPr>
        </p:nvSpPr>
        <p:spPr/>
        <p:txBody>
          <a:bodyPr/>
          <a:lstStyle/>
          <a:p>
            <a:r>
              <a:rPr lang="ar-IQ" dirty="0" smtClean="0"/>
              <a:t>المحصلة النهائية في أية مرحلة من مراحل العمر هي نتاج هذا </a:t>
            </a:r>
            <a:r>
              <a:rPr lang="ar-IQ" dirty="0" err="1" smtClean="0"/>
              <a:t>الديالوج</a:t>
            </a:r>
            <a:r>
              <a:rPr lang="ar-IQ" dirty="0" smtClean="0"/>
              <a:t> بين الشخص </a:t>
            </a:r>
            <a:r>
              <a:rPr lang="ar-IQ" dirty="0" err="1" smtClean="0"/>
              <a:t>والاخرين</a:t>
            </a:r>
            <a:r>
              <a:rPr lang="ar-IQ" dirty="0" smtClean="0"/>
              <a:t> طوال رحلة الحياة .وقد حاول علماء الاجتماع وعلم النفس الاجتماعي ابراز هذا البعد </a:t>
            </a:r>
          </a:p>
          <a:p>
            <a:r>
              <a:rPr lang="ar-IQ" sz="4000" dirty="0" smtClean="0">
                <a:solidFill>
                  <a:srgbClr val="FF0000"/>
                </a:solidFill>
              </a:rPr>
              <a:t>(البعد </a:t>
            </a:r>
            <a:r>
              <a:rPr lang="ar-IQ" sz="4000" dirty="0" err="1" smtClean="0">
                <a:solidFill>
                  <a:srgbClr val="FF0000"/>
                </a:solidFill>
              </a:rPr>
              <a:t>الأجتماعي</a:t>
            </a:r>
            <a:r>
              <a:rPr lang="ar-IQ" sz="4000" dirty="0" smtClean="0">
                <a:solidFill>
                  <a:srgbClr val="FF0000"/>
                </a:solidFill>
              </a:rPr>
              <a:t>) </a:t>
            </a:r>
          </a:p>
          <a:p>
            <a:pPr>
              <a:buNone/>
            </a:pPr>
            <a:r>
              <a:rPr lang="ar-IQ" sz="2800" dirty="0" smtClean="0"/>
              <a:t>باعتباره مكملا للمظاهر الثقافية المذكورة سابقا .</a:t>
            </a:r>
          </a:p>
          <a:p>
            <a:pPr>
              <a:buNone/>
            </a:pPr>
            <a:r>
              <a:rPr lang="ar-IQ" sz="2800" dirty="0" smtClean="0">
                <a:solidFill>
                  <a:srgbClr val="FF0000"/>
                </a:solidFill>
              </a:rPr>
              <a:t>من النظريات التي أكدت على أهمية البعد </a:t>
            </a:r>
            <a:r>
              <a:rPr lang="ar-IQ" sz="2800" dirty="0" err="1" smtClean="0">
                <a:solidFill>
                  <a:srgbClr val="FF0000"/>
                </a:solidFill>
              </a:rPr>
              <a:t>الأجتماعي</a:t>
            </a:r>
            <a:r>
              <a:rPr lang="ar-IQ" sz="2800" dirty="0" smtClean="0">
                <a:solidFill>
                  <a:srgbClr val="FF0000"/>
                </a:solidFill>
              </a:rPr>
              <a:t> في تشكيل وصياغة الشخصية : </a:t>
            </a:r>
          </a:p>
          <a:p>
            <a:pPr>
              <a:buNone/>
            </a:pPr>
            <a:endParaRPr lang="ar-IQ" sz="2800" dirty="0" smtClean="0">
              <a:solidFill>
                <a:srgbClr val="FF0000"/>
              </a:solidFill>
            </a:endParaRPr>
          </a:p>
          <a:p>
            <a:pPr>
              <a:buNone/>
            </a:pPr>
            <a:r>
              <a:rPr lang="ar-IQ" sz="2800" dirty="0" smtClean="0">
                <a:solidFill>
                  <a:srgbClr val="FF0000"/>
                </a:solidFill>
              </a:rPr>
              <a:t> (  نظرية التعلم </a:t>
            </a:r>
            <a:r>
              <a:rPr lang="ar-IQ" sz="2800" dirty="0" err="1" smtClean="0">
                <a:solidFill>
                  <a:srgbClr val="FF0000"/>
                </a:solidFill>
              </a:rPr>
              <a:t>الأجتماعي</a:t>
            </a:r>
            <a:r>
              <a:rPr lang="ar-IQ" sz="2800" dirty="0" smtClean="0">
                <a:solidFill>
                  <a:srgbClr val="FF0000"/>
                </a:solidFill>
              </a:rPr>
              <a:t> لروبرت </a:t>
            </a:r>
            <a:r>
              <a:rPr lang="ar-IQ" sz="2800" dirty="0" err="1" smtClean="0">
                <a:solidFill>
                  <a:srgbClr val="FF0000"/>
                </a:solidFill>
              </a:rPr>
              <a:t>سيرز</a:t>
            </a:r>
            <a:r>
              <a:rPr lang="ar-IQ" sz="2800" dirty="0" smtClean="0">
                <a:solidFill>
                  <a:srgbClr val="FF0000"/>
                </a:solidFill>
              </a:rPr>
              <a:t> )</a:t>
            </a:r>
            <a:endParaRPr lang="ar-IQ" sz="2800" dirty="0">
              <a:solidFill>
                <a:srgbClr val="FF0000"/>
              </a:solidFill>
            </a:endParaRPr>
          </a:p>
        </p:txBody>
      </p:sp>
      <p:pic>
        <p:nvPicPr>
          <p:cNvPr id="4" name="صوت مسجّل">
            <a:hlinkClick r:id="" action="ppaction://media"/>
          </p:cNvPr>
          <p:cNvPicPr>
            <a:picLocks noRot="1" noChangeAspect="1"/>
          </p:cNvPicPr>
          <p:nvPr>
            <a:wavAudioFile r:embed="rId1" name="صوت مسجّل"/>
          </p:nvPr>
        </p:nvPicPr>
        <p:blipFill>
          <a:blip r:embed="rId7"/>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8"/>
          <a:stretch>
            <a:fillRect/>
          </a:stretch>
        </p:blipFill>
        <p:spPr>
          <a:xfrm>
            <a:off x="4419600" y="3276600"/>
            <a:ext cx="304800" cy="304800"/>
          </a:xfrm>
          <a:prstGeom prst="rect">
            <a:avLst/>
          </a:prstGeom>
        </p:spPr>
      </p:pic>
      <p:pic>
        <p:nvPicPr>
          <p:cNvPr id="12" name="صوت مسجّل">
            <a:hlinkClick r:id="" action="ppaction://media"/>
          </p:cNvPr>
          <p:cNvPicPr>
            <a:picLocks noRot="1" noChangeAspect="1"/>
          </p:cNvPicPr>
          <p:nvPr>
            <a:wavAudioFile r:embed="rId3" name="صوت مسجّل"/>
          </p:nvPr>
        </p:nvPicPr>
        <p:blipFill>
          <a:blip r:embed="rId9"/>
          <a:stretch>
            <a:fillRect/>
          </a:stretch>
        </p:blipFill>
        <p:spPr>
          <a:xfrm>
            <a:off x="4419600" y="3276600"/>
            <a:ext cx="304800" cy="304800"/>
          </a:xfrm>
          <a:prstGeom prst="rect">
            <a:avLst/>
          </a:prstGeom>
        </p:spPr>
      </p:pic>
      <p:pic>
        <p:nvPicPr>
          <p:cNvPr id="7" name="صوت مسجّل">
            <a:hlinkClick r:id="" action="ppaction://media"/>
          </p:cNvPr>
          <p:cNvPicPr>
            <a:picLocks noRot="1" noChangeAspect="1"/>
          </p:cNvPicPr>
          <p:nvPr>
            <a:wavAudioFile r:embed="rId4" name="صوت مسجّل"/>
          </p:nvPr>
        </p:nvPicPr>
        <p:blipFill>
          <a:blip r:embed="rId10"/>
          <a:stretch>
            <a:fillRect/>
          </a:stretch>
        </p:blipFill>
        <p:spPr>
          <a:xfrm>
            <a:off x="4419600" y="3276600"/>
            <a:ext cx="304800" cy="304800"/>
          </a:xfrm>
          <a:prstGeom prst="rect">
            <a:avLst/>
          </a:prstGeom>
        </p:spPr>
      </p:pic>
      <p:pic>
        <p:nvPicPr>
          <p:cNvPr id="9" name="صوت مسجّل">
            <a:hlinkClick r:id="" action="ppaction://media"/>
          </p:cNvPr>
          <p:cNvPicPr>
            <a:picLocks noRot="1" noChangeAspect="1"/>
          </p:cNvPicPr>
          <p:nvPr>
            <a:wavAudioFile r:embed="rId5" name="صوت مسجّل"/>
          </p:nvPr>
        </p:nvPicPr>
        <p:blipFill>
          <a:blip r:embed="rId10"/>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669362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8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228"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3973" fill="hold"/>
                                        <p:tgtEl>
                                          <p:spTgt spid="12"/>
                                        </p:tgtEl>
                                      </p:cBhvr>
                                    </p:cmd>
                                  </p:childTnLst>
                                </p:cTn>
                              </p:par>
                            </p:childTnLst>
                          </p:cTn>
                        </p:par>
                      </p:childTnLst>
                    </p:cTn>
                  </p:par>
                </p:childTnLst>
              </p:cTn>
              <p:nextCondLst>
                <p:cond evt="onClick" delay="0">
                  <p:tgtEl>
                    <p:spTgt spid="12"/>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903" fill="hold"/>
                                        <p:tgtEl>
                                          <p:spTgt spid="7"/>
                                        </p:tgtEl>
                                      </p:cBhvr>
                                    </p:cmd>
                                  </p:childTnLst>
                                </p:cTn>
                              </p:par>
                            </p:childTnLst>
                          </p:cTn>
                        </p:par>
                      </p:childTnLst>
                    </p:cTn>
                  </p:par>
                </p:childTnLst>
              </p:cTn>
              <p:nextCondLst>
                <p:cond evt="onClick" delay="0">
                  <p:tgtEl>
                    <p:spTgt spid="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2454" fill="hold"/>
                                        <p:tgtEl>
                                          <p:spTgt spid="9"/>
                                        </p:tgtEl>
                                      </p:cBhvr>
                                    </p:cmd>
                                  </p:childTnLst>
                                </p:cTn>
                              </p:par>
                            </p:childTnLst>
                          </p:cTn>
                        </p:par>
                      </p:childTnLst>
                    </p:cTn>
                  </p:par>
                </p:childTnLst>
              </p:cTn>
              <p:nextCondLst>
                <p:cond evt="onClick" delay="0">
                  <p:tgtEl>
                    <p:spTgt spid="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عنوان 11"/>
          <p:cNvSpPr>
            <a:spLocks noGrp="1"/>
          </p:cNvSpPr>
          <p:nvPr>
            <p:ph type="title"/>
          </p:nvPr>
        </p:nvSpPr>
        <p:spPr/>
        <p:txBody>
          <a:bodyPr/>
          <a:lstStyle/>
          <a:p>
            <a:r>
              <a:rPr lang="ar-IQ" dirty="0" smtClean="0"/>
              <a:t>نظرية </a:t>
            </a:r>
            <a:r>
              <a:rPr lang="ar-IQ" dirty="0" err="1" smtClean="0"/>
              <a:t>البعدالاجتماعي</a:t>
            </a:r>
            <a:r>
              <a:rPr lang="ar-IQ" dirty="0" smtClean="0"/>
              <a:t> (</a:t>
            </a:r>
            <a:r>
              <a:rPr lang="ar-IQ" dirty="0" err="1" smtClean="0"/>
              <a:t>رويرت</a:t>
            </a:r>
            <a:r>
              <a:rPr lang="ar-IQ" dirty="0" smtClean="0"/>
              <a:t> </a:t>
            </a:r>
            <a:r>
              <a:rPr lang="ar-IQ" dirty="0" err="1" smtClean="0"/>
              <a:t>سيرز</a:t>
            </a:r>
            <a:r>
              <a:rPr lang="ar-IQ" dirty="0" smtClean="0"/>
              <a:t>)</a:t>
            </a:r>
            <a:endParaRPr lang="ar-IQ" dirty="0"/>
          </a:p>
        </p:txBody>
      </p:sp>
      <p:sp>
        <p:nvSpPr>
          <p:cNvPr id="3" name="عنصر نائب للمحتوى 2"/>
          <p:cNvSpPr>
            <a:spLocks noGrp="1"/>
          </p:cNvSpPr>
          <p:nvPr>
            <p:ph sz="quarter" idx="1"/>
          </p:nvPr>
        </p:nvSpPr>
        <p:spPr/>
        <p:txBody>
          <a:bodyPr>
            <a:normAutofit/>
          </a:bodyPr>
          <a:lstStyle/>
          <a:p>
            <a:pPr lvl="0">
              <a:buNone/>
            </a:pPr>
            <a:r>
              <a:rPr lang="ar-IQ" b="1" dirty="0" smtClean="0"/>
              <a:t>توصل </a:t>
            </a:r>
            <a:r>
              <a:rPr lang="ar-IQ" b="1" dirty="0" err="1" smtClean="0"/>
              <a:t>سيرز</a:t>
            </a:r>
            <a:r>
              <a:rPr lang="ar-IQ" b="1" dirty="0" smtClean="0"/>
              <a:t> من خلال بحوثه في مفاهيم التحليل النفسي </a:t>
            </a:r>
            <a:r>
              <a:rPr lang="ar-IQ" b="1" dirty="0" err="1" smtClean="0"/>
              <a:t>الى</a:t>
            </a:r>
            <a:r>
              <a:rPr lang="ar-IQ" b="1" dirty="0" smtClean="0"/>
              <a:t> :</a:t>
            </a:r>
          </a:p>
          <a:p>
            <a:pPr lvl="0">
              <a:buNone/>
            </a:pPr>
            <a:r>
              <a:rPr lang="ar-IQ" b="1" dirty="0" smtClean="0">
                <a:solidFill>
                  <a:srgbClr val="FF0000"/>
                </a:solidFill>
              </a:rPr>
              <a:t>ـ وجود علاقات دالة بين </a:t>
            </a:r>
            <a:r>
              <a:rPr lang="ar-IQ" b="1" dirty="0" err="1" smtClean="0">
                <a:solidFill>
                  <a:srgbClr val="FF0000"/>
                </a:solidFill>
              </a:rPr>
              <a:t>الاباء</a:t>
            </a:r>
            <a:r>
              <a:rPr lang="ar-IQ" b="1" dirty="0" smtClean="0">
                <a:solidFill>
                  <a:srgbClr val="FF0000"/>
                </a:solidFill>
              </a:rPr>
              <a:t> والأبناء.</a:t>
            </a:r>
          </a:p>
          <a:p>
            <a:pPr lvl="0">
              <a:buNone/>
            </a:pPr>
            <a:r>
              <a:rPr lang="ar-IQ" b="1" dirty="0" smtClean="0">
                <a:solidFill>
                  <a:srgbClr val="FF0000"/>
                </a:solidFill>
              </a:rPr>
              <a:t>ـ يحكم </a:t>
            </a:r>
            <a:r>
              <a:rPr lang="ar-IQ" b="1" dirty="0" err="1" smtClean="0">
                <a:solidFill>
                  <a:srgbClr val="FF0000"/>
                </a:solidFill>
              </a:rPr>
              <a:t>سيرز</a:t>
            </a:r>
            <a:r>
              <a:rPr lang="ar-IQ" b="1" dirty="0" smtClean="0">
                <a:solidFill>
                  <a:srgbClr val="FF0000"/>
                </a:solidFill>
              </a:rPr>
              <a:t> على الشخص من أفعاله .</a:t>
            </a:r>
          </a:p>
          <a:p>
            <a:pPr lvl="0">
              <a:buNone/>
            </a:pPr>
            <a:r>
              <a:rPr lang="ar-IQ" b="1" dirty="0" smtClean="0">
                <a:solidFill>
                  <a:srgbClr val="FF0000"/>
                </a:solidFill>
              </a:rPr>
              <a:t>ـ الأفعال تعد أساس التفرد .</a:t>
            </a:r>
          </a:p>
          <a:p>
            <a:pPr lvl="0">
              <a:buNone/>
            </a:pPr>
            <a:r>
              <a:rPr lang="ar-IQ" b="1" dirty="0" smtClean="0">
                <a:solidFill>
                  <a:srgbClr val="FF0000"/>
                </a:solidFill>
              </a:rPr>
              <a:t>ـ يؤكد </a:t>
            </a:r>
            <a:r>
              <a:rPr lang="ar-IQ" b="1" dirty="0" err="1" smtClean="0">
                <a:solidFill>
                  <a:srgbClr val="FF0000"/>
                </a:solidFill>
              </a:rPr>
              <a:t>سيرز</a:t>
            </a:r>
            <a:r>
              <a:rPr lang="ar-IQ" b="1" dirty="0" smtClean="0">
                <a:solidFill>
                  <a:srgbClr val="FF0000"/>
                </a:solidFill>
              </a:rPr>
              <a:t> على أهمية </a:t>
            </a:r>
            <a:r>
              <a:rPr lang="ar-IQ" b="1" dirty="0" err="1" smtClean="0">
                <a:solidFill>
                  <a:srgbClr val="FF0000"/>
                </a:solidFill>
              </a:rPr>
              <a:t>الاباء</a:t>
            </a:r>
            <a:r>
              <a:rPr lang="ar-IQ" b="1" dirty="0" smtClean="0">
                <a:solidFill>
                  <a:srgbClr val="FF0000"/>
                </a:solidFill>
              </a:rPr>
              <a:t> في تطوير شخصية الأبناء.</a:t>
            </a:r>
          </a:p>
          <a:p>
            <a:pPr lvl="0">
              <a:buNone/>
            </a:pPr>
            <a:r>
              <a:rPr lang="ar-IQ" b="1" dirty="0" smtClean="0">
                <a:solidFill>
                  <a:srgbClr val="FF0000"/>
                </a:solidFill>
              </a:rPr>
              <a:t>ـ أن تنشئة الطفل هي المحك لطبيعته في المستقبل .ونتيجة لذلك تنشأ التباينات في شخصيات الأقراد .بسبب الأختلافات الموجودة بين الاباء في فهمهم للمعلومات المتاحة في البيئة وتطبيقهم لتلك المعلومات في التنشئة الأجتماعية .</a:t>
            </a:r>
          </a:p>
          <a:p>
            <a:pPr lvl="0">
              <a:buNone/>
            </a:pPr>
            <a:endParaRPr lang="en-US" b="1" dirty="0" smtClean="0">
              <a:solidFill>
                <a:srgbClr val="FF0000"/>
              </a:solidFill>
            </a:endParaRPr>
          </a:p>
        </p:txBody>
      </p:sp>
      <p:sp>
        <p:nvSpPr>
          <p:cNvPr id="9" name="عنصر نائب للمحتوى 8"/>
          <p:cNvSpPr>
            <a:spLocks noGrp="1"/>
          </p:cNvSpPr>
          <p:nvPr>
            <p:ph sz="quarter" idx="4294967295"/>
          </p:nvPr>
        </p:nvSpPr>
        <p:spPr>
          <a:xfrm>
            <a:off x="5105400" y="2471738"/>
            <a:ext cx="4038600" cy="3821112"/>
          </a:xfrm>
        </p:spPr>
        <p:txBody>
          <a:bodyPr/>
          <a:lstStyle/>
          <a:p>
            <a:pPr>
              <a:buNone/>
            </a:pPr>
            <a:r>
              <a:rPr lang="ar-IQ" dirty="0" smtClean="0"/>
              <a:t>.</a:t>
            </a:r>
            <a:endParaRPr lang="ar-IQ" dirty="0"/>
          </a:p>
        </p:txBody>
      </p:sp>
      <p:pic>
        <p:nvPicPr>
          <p:cNvPr id="4" name="صوت مسجّل">
            <a:hlinkClick r:id="" action="ppaction://media"/>
          </p:cNvPr>
          <p:cNvPicPr>
            <a:picLocks noRot="1" noChangeAspect="1"/>
          </p:cNvPicPr>
          <p:nvPr>
            <a:wavAudioFile r:embed="rId1" name="صوت مسجّل"/>
          </p:nvPr>
        </p:nvPicPr>
        <p:blipFill>
          <a:blip r:embed="rId7"/>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7"/>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3" name="صوت مسجّل"/>
          </p:nvPr>
        </p:nvPicPr>
        <p:blipFill>
          <a:blip r:embed="rId7"/>
          <a:stretch>
            <a:fillRect/>
          </a:stretch>
        </p:blipFill>
        <p:spPr>
          <a:xfrm>
            <a:off x="4419600" y="3276600"/>
            <a:ext cx="304800" cy="304800"/>
          </a:xfrm>
          <a:prstGeom prst="rect">
            <a:avLst/>
          </a:prstGeom>
        </p:spPr>
      </p:pic>
      <p:pic>
        <p:nvPicPr>
          <p:cNvPr id="10" name="صوت مسجّل">
            <a:hlinkClick r:id="" action="ppaction://media"/>
          </p:cNvPr>
          <p:cNvPicPr>
            <a:picLocks noRot="1" noChangeAspect="1"/>
          </p:cNvPicPr>
          <p:nvPr>
            <a:wavAudioFile r:embed="rId4" name="صوت مسجّل"/>
          </p:nvPr>
        </p:nvPicPr>
        <p:blipFill>
          <a:blip r:embed="rId8"/>
          <a:stretch>
            <a:fillRect/>
          </a:stretch>
        </p:blipFill>
        <p:spPr>
          <a:xfrm>
            <a:off x="4419600" y="3276600"/>
            <a:ext cx="304800" cy="304800"/>
          </a:xfrm>
          <a:prstGeom prst="rect">
            <a:avLst/>
          </a:prstGeom>
        </p:spPr>
      </p:pic>
      <p:pic>
        <p:nvPicPr>
          <p:cNvPr id="13" name="صوت مسجّل">
            <a:hlinkClick r:id="" action="ppaction://media"/>
          </p:cNvPr>
          <p:cNvPicPr>
            <a:picLocks noRot="1" noChangeAspect="1"/>
          </p:cNvPicPr>
          <p:nvPr>
            <a:wavAudioFile r:embed="rId5" name="صوت مسجّل"/>
          </p:nvPr>
        </p:nvPicPr>
        <p:blipFill>
          <a:blip r:embed="rId8"/>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257369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4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3867"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9998"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9372" fill="hold"/>
                                        <p:tgtEl>
                                          <p:spTgt spid="10"/>
                                        </p:tgtEl>
                                      </p:cBhvr>
                                    </p:cmd>
                                  </p:childTnLst>
                                </p:cTn>
                              </p:par>
                            </p:childTnLst>
                          </p:cTn>
                        </p:par>
                      </p:childTnLst>
                    </p:cTn>
                  </p:par>
                </p:childTnLst>
              </p:cTn>
              <p:nextCondLst>
                <p:cond evt="onClick" delay="0">
                  <p:tgtEl>
                    <p:spTgt spid="10"/>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4773" fill="hold"/>
                                        <p:tgtEl>
                                          <p:spTgt spid="13"/>
                                        </p:tgtEl>
                                      </p:cBhvr>
                                    </p:cmd>
                                  </p:childTnLst>
                                </p:cTn>
                              </p:par>
                            </p:childTnLst>
                          </p:cTn>
                        </p:par>
                      </p:childTnLst>
                    </p:cTn>
                  </p:par>
                </p:childTnLst>
              </p:cTn>
              <p:nextCondLst>
                <p:cond evt="onClick" delay="0">
                  <p:tgtEl>
                    <p:spTgt spid="13"/>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sz="quarter" idx="1"/>
          </p:nvPr>
        </p:nvSpPr>
        <p:spPr/>
        <p:txBody>
          <a:bodyPr>
            <a:normAutofit lnSpcReduction="10000"/>
          </a:bodyPr>
          <a:lstStyle/>
          <a:p>
            <a:pPr>
              <a:buNone/>
            </a:pPr>
            <a:r>
              <a:rPr lang="ar-IQ" dirty="0" smtClean="0"/>
              <a:t>ـ يعد </a:t>
            </a:r>
            <a:r>
              <a:rPr lang="ar-IQ" dirty="0" err="1" smtClean="0"/>
              <a:t>سيرز</a:t>
            </a:r>
            <a:r>
              <a:rPr lang="ar-IQ" dirty="0" smtClean="0"/>
              <a:t> الشخصية نتاجا لحياة الفرد التي تكونت عبر الأفعال الثنائية التي غيرت </a:t>
            </a:r>
            <a:r>
              <a:rPr lang="ar-IQ" dirty="0" err="1" smtClean="0"/>
              <a:t>امكانات</a:t>
            </a:r>
            <a:r>
              <a:rPr lang="ar-IQ" dirty="0" smtClean="0"/>
              <a:t> الفرد الشخصية وأدت </a:t>
            </a:r>
            <a:r>
              <a:rPr lang="ar-IQ" dirty="0" err="1" smtClean="0"/>
              <a:t>به</a:t>
            </a:r>
            <a:r>
              <a:rPr lang="ar-IQ" dirty="0" smtClean="0"/>
              <a:t> </a:t>
            </a:r>
            <a:r>
              <a:rPr lang="ar-IQ" dirty="0" err="1" smtClean="0"/>
              <a:t>الى</a:t>
            </a:r>
            <a:r>
              <a:rPr lang="ar-IQ" dirty="0" smtClean="0"/>
              <a:t> المزيد من </a:t>
            </a:r>
            <a:r>
              <a:rPr lang="ar-IQ" dirty="0" err="1" smtClean="0"/>
              <a:t>الافعال</a:t>
            </a:r>
            <a:r>
              <a:rPr lang="ar-IQ" dirty="0" smtClean="0"/>
              <a:t> .</a:t>
            </a:r>
          </a:p>
          <a:p>
            <a:pPr>
              <a:buNone/>
            </a:pPr>
            <a:r>
              <a:rPr lang="ar-IQ" dirty="0" smtClean="0"/>
              <a:t>ـ </a:t>
            </a:r>
            <a:r>
              <a:rPr lang="ar-IQ" dirty="0" err="1" smtClean="0"/>
              <a:t>اول</a:t>
            </a:r>
            <a:r>
              <a:rPr lang="ar-IQ" dirty="0" smtClean="0"/>
              <a:t> علاقة ثنائية توصف عند </a:t>
            </a:r>
            <a:r>
              <a:rPr lang="ar-IQ" dirty="0" err="1" smtClean="0"/>
              <a:t>سيرز</a:t>
            </a:r>
            <a:r>
              <a:rPr lang="ar-IQ" dirty="0" smtClean="0"/>
              <a:t> </a:t>
            </a:r>
            <a:r>
              <a:rPr lang="ar-IQ" dirty="0" err="1" smtClean="0"/>
              <a:t>بالأعتمادية</a:t>
            </a:r>
            <a:r>
              <a:rPr lang="ar-IQ" dirty="0" smtClean="0"/>
              <a:t> .</a:t>
            </a:r>
          </a:p>
          <a:p>
            <a:pPr>
              <a:buNone/>
            </a:pPr>
            <a:r>
              <a:rPr lang="ar-IQ" dirty="0" smtClean="0"/>
              <a:t>ـ يعد </a:t>
            </a:r>
            <a:r>
              <a:rPr lang="ar-IQ" dirty="0" err="1" smtClean="0"/>
              <a:t>سيرز</a:t>
            </a:r>
            <a:r>
              <a:rPr lang="ar-IQ" dirty="0" smtClean="0"/>
              <a:t> </a:t>
            </a:r>
            <a:r>
              <a:rPr lang="ar-IQ" dirty="0" err="1" smtClean="0"/>
              <a:t>الأعتمادية</a:t>
            </a:r>
            <a:r>
              <a:rPr lang="ar-IQ" dirty="0" smtClean="0"/>
              <a:t> بمثابة دافع تترعرع </a:t>
            </a:r>
            <a:r>
              <a:rPr lang="ar-IQ" dirty="0" err="1" smtClean="0"/>
              <a:t>م</a:t>
            </a:r>
            <a:r>
              <a:rPr lang="ar-IQ" dirty="0" smtClean="0"/>
              <a:t> خلاله العلاقة الثنائية بين الطفل والأم في أثناء الرضاعة خلال العام الأول .</a:t>
            </a:r>
          </a:p>
          <a:p>
            <a:pPr>
              <a:buNone/>
            </a:pPr>
            <a:r>
              <a:rPr lang="ar-IQ" dirty="0" smtClean="0"/>
              <a:t>ـ يسهم الأب في غرس هذا الدافع , لكن التدعيم اساسا لهذا الدافع يأتي من خلال الأم .</a:t>
            </a:r>
          </a:p>
          <a:p>
            <a:pPr>
              <a:buNone/>
            </a:pPr>
            <a:r>
              <a:rPr lang="ar-IQ" dirty="0" smtClean="0"/>
              <a:t>ـ </a:t>
            </a:r>
            <a:r>
              <a:rPr lang="ar-IQ" dirty="0" err="1" smtClean="0"/>
              <a:t>بأستمرار</a:t>
            </a:r>
            <a:r>
              <a:rPr lang="ar-IQ" dirty="0" smtClean="0"/>
              <a:t> نمو الطفل يبدأ في أن يتعلم </a:t>
            </a:r>
            <a:r>
              <a:rPr lang="ar-IQ" dirty="0" err="1" smtClean="0"/>
              <a:t>الأستقلالية</a:t>
            </a:r>
            <a:r>
              <a:rPr lang="ar-IQ" dirty="0" smtClean="0"/>
              <a:t> .</a:t>
            </a:r>
          </a:p>
          <a:p>
            <a:pPr>
              <a:buNone/>
            </a:pPr>
            <a:r>
              <a:rPr lang="ar-IQ" dirty="0" smtClean="0"/>
              <a:t>ـ تهدف العلاقة </a:t>
            </a:r>
            <a:r>
              <a:rPr lang="ar-IQ" dirty="0" err="1" smtClean="0"/>
              <a:t>الأجتماعية</a:t>
            </a:r>
            <a:r>
              <a:rPr lang="ar-IQ" dirty="0" smtClean="0"/>
              <a:t> </a:t>
            </a:r>
            <a:r>
              <a:rPr lang="ar-IQ" dirty="0" err="1" smtClean="0"/>
              <a:t>الى</a:t>
            </a:r>
            <a:r>
              <a:rPr lang="ar-IQ" dirty="0" smtClean="0"/>
              <a:t> </a:t>
            </a:r>
            <a:r>
              <a:rPr lang="ar-IQ" dirty="0" err="1" smtClean="0"/>
              <a:t>اعطاء</a:t>
            </a:r>
            <a:r>
              <a:rPr lang="ar-IQ" dirty="0" smtClean="0"/>
              <a:t> الطفل </a:t>
            </a:r>
            <a:r>
              <a:rPr lang="ar-IQ" dirty="0" err="1" smtClean="0"/>
              <a:t>الاحساس</a:t>
            </a:r>
            <a:r>
              <a:rPr lang="ar-IQ" dirty="0" smtClean="0"/>
              <a:t> بالأمن وذلك عن طريق </a:t>
            </a:r>
            <a:r>
              <a:rPr lang="ar-IQ" dirty="0" err="1" smtClean="0"/>
              <a:t>الأستجابة</a:t>
            </a:r>
            <a:r>
              <a:rPr lang="ar-IQ" dirty="0" smtClean="0"/>
              <a:t> لمطالبه </a:t>
            </a:r>
            <a:r>
              <a:rPr lang="ar-IQ" dirty="0" err="1" smtClean="0"/>
              <a:t>الأعتمادية</a:t>
            </a:r>
            <a:r>
              <a:rPr lang="ar-IQ" dirty="0" smtClean="0"/>
              <a:t> وفي الوقت نفسه مساعدته كي ينمو مستقلا .</a:t>
            </a:r>
            <a:endParaRPr lang="ar-SA" dirty="0" smtClean="0"/>
          </a:p>
        </p:txBody>
      </p:sp>
      <p:pic>
        <p:nvPicPr>
          <p:cNvPr id="4"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122299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7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sz="quarter" idx="1"/>
          </p:nvPr>
        </p:nvSpPr>
        <p:spPr/>
        <p:txBody>
          <a:bodyPr>
            <a:normAutofit/>
          </a:bodyPr>
          <a:lstStyle/>
          <a:p>
            <a:pPr>
              <a:buNone/>
            </a:pPr>
            <a:r>
              <a:rPr lang="ar-IQ" dirty="0" smtClean="0"/>
              <a:t>ـ منذ بداية العام الثاني وحتى موعد دخول المدرسة يبدأ الطفل في </a:t>
            </a:r>
            <a:r>
              <a:rPr lang="ar-IQ" dirty="0" err="1" smtClean="0"/>
              <a:t>اشباع</a:t>
            </a:r>
            <a:r>
              <a:rPr lang="ar-IQ" dirty="0" smtClean="0"/>
              <a:t> دوافعه الثانوية (المحبة , التقدير ,الحرية , الأنضباط , الأنجاز , الأنتماء)</a:t>
            </a:r>
          </a:p>
          <a:p>
            <a:pPr>
              <a:buNone/>
            </a:pPr>
            <a:r>
              <a:rPr lang="ar-IQ" dirty="0" smtClean="0"/>
              <a:t>ـ يدرك الطفل </a:t>
            </a:r>
            <a:r>
              <a:rPr lang="ar-IQ" dirty="0" err="1" smtClean="0"/>
              <a:t>ان</a:t>
            </a:r>
            <a:r>
              <a:rPr lang="ar-IQ" dirty="0" smtClean="0"/>
              <a:t> سعادته محكومة ومعتمدة على استعداده لعمل ما هو متوقع منه ومن ثم تصبح </a:t>
            </a:r>
            <a:r>
              <a:rPr lang="ar-IQ" dirty="0" err="1" smtClean="0"/>
              <a:t>افعاله</a:t>
            </a:r>
            <a:r>
              <a:rPr lang="ar-IQ" dirty="0" smtClean="0"/>
              <a:t> مدفوعة ذاتيا .</a:t>
            </a:r>
          </a:p>
          <a:p>
            <a:pPr>
              <a:buNone/>
            </a:pPr>
            <a:r>
              <a:rPr lang="ar-IQ" dirty="0" smtClean="0"/>
              <a:t>ـ يميل الطفل في </a:t>
            </a:r>
            <a:r>
              <a:rPr lang="ar-IQ" dirty="0" err="1" smtClean="0"/>
              <a:t>افعاله</a:t>
            </a:r>
            <a:r>
              <a:rPr lang="ar-IQ" dirty="0" smtClean="0"/>
              <a:t> </a:t>
            </a:r>
            <a:r>
              <a:rPr lang="ar-IQ" dirty="0" err="1" smtClean="0"/>
              <a:t>لأشباع</a:t>
            </a:r>
            <a:r>
              <a:rPr lang="ar-IQ" dirty="0" smtClean="0"/>
              <a:t> دوافعه </a:t>
            </a:r>
            <a:r>
              <a:rPr lang="ar-IQ" dirty="0" err="1" smtClean="0"/>
              <a:t>الفسيولوجيةوالنفسية</a:t>
            </a:r>
            <a:r>
              <a:rPr lang="ar-IQ" dirty="0" smtClean="0"/>
              <a:t> والاجتماعية وتكون هذه </a:t>
            </a:r>
            <a:r>
              <a:rPr lang="ar-IQ" dirty="0" err="1" smtClean="0"/>
              <a:t>الاشباعات</a:t>
            </a:r>
            <a:r>
              <a:rPr lang="ar-IQ" dirty="0" smtClean="0"/>
              <a:t> مشبعة </a:t>
            </a:r>
            <a:r>
              <a:rPr lang="ar-IQ" dirty="0" err="1" smtClean="0"/>
              <a:t>للاباء</a:t>
            </a:r>
            <a:r>
              <a:rPr lang="ar-IQ" dirty="0" smtClean="0"/>
              <a:t> في نفس الوقت .</a:t>
            </a:r>
          </a:p>
          <a:p>
            <a:pPr>
              <a:buNone/>
            </a:pPr>
            <a:r>
              <a:rPr lang="ar-IQ" dirty="0" smtClean="0"/>
              <a:t>ـ قد </a:t>
            </a:r>
            <a:r>
              <a:rPr lang="ar-IQ" dirty="0" err="1" smtClean="0"/>
              <a:t>لاتكون</a:t>
            </a:r>
            <a:r>
              <a:rPr lang="ar-IQ" dirty="0" smtClean="0"/>
              <a:t> أفعاله مشبعة </a:t>
            </a:r>
            <a:r>
              <a:rPr lang="ar-IQ" dirty="0" err="1" smtClean="0"/>
              <a:t>للاباء</a:t>
            </a:r>
            <a:r>
              <a:rPr lang="ar-IQ" dirty="0" smtClean="0"/>
              <a:t> في بعض </a:t>
            </a:r>
            <a:r>
              <a:rPr lang="ar-IQ" dirty="0" err="1" smtClean="0"/>
              <a:t>الاحيان</a:t>
            </a:r>
            <a:r>
              <a:rPr lang="ar-IQ" dirty="0" smtClean="0"/>
              <a:t> وقد يحدث العقاب وتكثر النواهي .</a:t>
            </a:r>
          </a:p>
          <a:p>
            <a:pPr>
              <a:buNone/>
            </a:pPr>
            <a:r>
              <a:rPr lang="ar-IQ" dirty="0" smtClean="0"/>
              <a:t>ـ ليس ضروريا أن يؤثر العقاب في سلوك الطفل </a:t>
            </a:r>
            <a:r>
              <a:rPr lang="ar-IQ" dirty="0" err="1" smtClean="0"/>
              <a:t>الخاطىء</a:t>
            </a:r>
            <a:r>
              <a:rPr lang="ar-IQ" dirty="0" smtClean="0"/>
              <a:t> كي </a:t>
            </a:r>
            <a:r>
              <a:rPr lang="ar-IQ" dirty="0" err="1" smtClean="0"/>
              <a:t>يتعدل</a:t>
            </a:r>
            <a:r>
              <a:rPr lang="ar-IQ" dirty="0" smtClean="0"/>
              <a:t> كما يتصور </a:t>
            </a:r>
            <a:r>
              <a:rPr lang="ar-IQ" dirty="0" err="1" smtClean="0"/>
              <a:t>الاباء</a:t>
            </a:r>
            <a:r>
              <a:rPr lang="ar-IQ" dirty="0" smtClean="0"/>
              <a:t> </a:t>
            </a:r>
            <a:r>
              <a:rPr lang="ar-IQ" dirty="0" err="1" smtClean="0"/>
              <a:t>اذ</a:t>
            </a:r>
            <a:r>
              <a:rPr lang="ar-IQ" dirty="0" smtClean="0"/>
              <a:t> قد </a:t>
            </a:r>
            <a:r>
              <a:rPr lang="ar-IQ" dirty="0" err="1" smtClean="0"/>
              <a:t>يحدثالعكس</a:t>
            </a:r>
            <a:r>
              <a:rPr lang="ar-IQ" dirty="0" smtClean="0"/>
              <a:t> فيعاند الطفل ويصبح عدوانيا .</a:t>
            </a:r>
          </a:p>
        </p:txBody>
      </p:sp>
      <p:pic>
        <p:nvPicPr>
          <p:cNvPr id="4"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24620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2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t>الواجب المنزلي </a:t>
            </a:r>
            <a:endParaRPr lang="ar-SA" dirty="0"/>
          </a:p>
        </p:txBody>
      </p:sp>
      <p:sp>
        <p:nvSpPr>
          <p:cNvPr id="3" name="عنصر نائب للمحتوى 2"/>
          <p:cNvSpPr>
            <a:spLocks noGrp="1"/>
          </p:cNvSpPr>
          <p:nvPr>
            <p:ph sz="quarter" idx="1"/>
          </p:nvPr>
        </p:nvSpPr>
        <p:spPr/>
        <p:txBody>
          <a:bodyPr/>
          <a:lstStyle/>
          <a:p>
            <a:pPr>
              <a:buNone/>
            </a:pPr>
            <a:r>
              <a:rPr lang="ar-IQ" dirty="0" smtClean="0"/>
              <a:t>ـ يرى </a:t>
            </a:r>
            <a:r>
              <a:rPr lang="ar-IQ" dirty="0" err="1" smtClean="0"/>
              <a:t>سيرز</a:t>
            </a:r>
            <a:r>
              <a:rPr lang="ar-IQ" dirty="0" smtClean="0"/>
              <a:t> أن العدوان دائما ما ينتج من </a:t>
            </a:r>
            <a:r>
              <a:rPr lang="ar-IQ" dirty="0" err="1" smtClean="0"/>
              <a:t>الأحباط</a:t>
            </a:r>
            <a:r>
              <a:rPr lang="ar-IQ" dirty="0" smtClean="0"/>
              <a:t> . ويبدأ العدوان بانفعال الغضب نحو العائق وهو الأم عادة .</a:t>
            </a:r>
          </a:p>
          <a:p>
            <a:pPr>
              <a:buNone/>
            </a:pPr>
            <a:r>
              <a:rPr lang="ar-IQ" dirty="0" smtClean="0"/>
              <a:t>ـ في سن الثالثة تقريبا يبدأ الطفل في  تعلم الكبت </a:t>
            </a:r>
            <a:r>
              <a:rPr lang="ar-IQ" dirty="0" err="1" smtClean="0"/>
              <a:t>او</a:t>
            </a:r>
            <a:r>
              <a:rPr lang="ar-IQ" dirty="0" smtClean="0"/>
              <a:t> في تغيير اتجاه سلوك العدوان ( ضرب لعبة مثلا أو تحطيمها ) للتعبير عن العدوانية المزاحة من الأم أو الأب الى اللعبة .</a:t>
            </a:r>
          </a:p>
          <a:p>
            <a:pPr>
              <a:buNone/>
            </a:pPr>
            <a:r>
              <a:rPr lang="ar-IQ" dirty="0" smtClean="0"/>
              <a:t>يبدأ الطفل في تمثيل الكثير من سلوك الأبوين ويبدأ في التطابق (  التوحد ) معهما ويرتبط الوضع هنا بنمو الوعي.</a:t>
            </a:r>
          </a:p>
          <a:p>
            <a:pPr>
              <a:buNone/>
            </a:pPr>
            <a:r>
              <a:rPr lang="ar-IQ" dirty="0" smtClean="0"/>
              <a:t>ـ يتصرف الطفل في غياب الأبوين بالطريقة التي يعرف أنهما يريدانها .</a:t>
            </a:r>
          </a:p>
          <a:p>
            <a:pPr>
              <a:buNone/>
            </a:pPr>
            <a:r>
              <a:rPr lang="ar-IQ" dirty="0" smtClean="0"/>
              <a:t>ـ أن تقليد الطفل الناجح لسلوك الأبوين ولتوقعاتهم يدعم سلوكه ثم تنمو شخصيته موجهة من الكبار .</a:t>
            </a:r>
          </a:p>
          <a:p>
            <a:pPr>
              <a:buNone/>
            </a:pPr>
            <a:endParaRPr lang="ar-SA" dirty="0"/>
          </a:p>
        </p:txBody>
      </p:sp>
      <p:pic>
        <p:nvPicPr>
          <p:cNvPr id="4"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995741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7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مدني">
  <a:themeElements>
    <a:clrScheme name="مدني">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مدني">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دني">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970</TotalTime>
  <Words>758</Words>
  <Application>Microsoft Office PowerPoint</Application>
  <PresentationFormat>عرض على الشاشة (3:4)‏</PresentationFormat>
  <Paragraphs>60</Paragraphs>
  <Slides>11</Slides>
  <Notes>0</Notes>
  <HiddenSlides>0</HiddenSlides>
  <MMClips>39</MMClips>
  <ScaleCrop>false</ScaleCrop>
  <HeadingPairs>
    <vt:vector size="4" baseType="variant">
      <vt:variant>
        <vt:lpstr>سمة</vt:lpstr>
      </vt:variant>
      <vt:variant>
        <vt:i4>1</vt:i4>
      </vt:variant>
      <vt:variant>
        <vt:lpstr>عناوين الشرائح</vt:lpstr>
      </vt:variant>
      <vt:variant>
        <vt:i4>11</vt:i4>
      </vt:variant>
    </vt:vector>
  </HeadingPairs>
  <TitlesOfParts>
    <vt:vector size="12" baseType="lpstr">
      <vt:lpstr>مدني</vt:lpstr>
      <vt:lpstr>البعد الأجتماعي</vt:lpstr>
      <vt:lpstr>الشريحة 2</vt:lpstr>
      <vt:lpstr>التفرد الثقافي  </vt:lpstr>
      <vt:lpstr>التفرد الثقافي </vt:lpstr>
      <vt:lpstr>الشريحة 5</vt:lpstr>
      <vt:lpstr>نظرية البعدالاجتماعي (رويرت سيرز)</vt:lpstr>
      <vt:lpstr>الشريحة 7</vt:lpstr>
      <vt:lpstr>الشريحة 8</vt:lpstr>
      <vt:lpstr>الواجب المنزلي </vt:lpstr>
      <vt:lpstr>الشريحة 10</vt:lpstr>
      <vt:lpstr>الواجب المنزلي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المجموعة الرابعة      الوسائل التعليمية</dc:title>
  <dc:creator>د.داود حلس</dc:creator>
  <cp:lastModifiedBy>Administrator</cp:lastModifiedBy>
  <cp:revision>257</cp:revision>
  <dcterms:created xsi:type="dcterms:W3CDTF">2017-08-28T17:57:30Z</dcterms:created>
  <dcterms:modified xsi:type="dcterms:W3CDTF">2020-05-22T21:17:07Z</dcterms:modified>
</cp:coreProperties>
</file>